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256" r:id="rId2"/>
    <p:sldId id="372" r:id="rId3"/>
    <p:sldId id="365" r:id="rId4"/>
    <p:sldId id="374" r:id="rId5"/>
    <p:sldId id="366" r:id="rId6"/>
    <p:sldId id="367" r:id="rId7"/>
    <p:sldId id="368" r:id="rId8"/>
    <p:sldId id="369" r:id="rId9"/>
    <p:sldId id="370" r:id="rId10"/>
    <p:sldId id="371" r:id="rId11"/>
    <p:sldId id="375" r:id="rId12"/>
    <p:sldId id="353" r:id="rId13"/>
    <p:sldId id="354" r:id="rId14"/>
    <p:sldId id="355" r:id="rId15"/>
    <p:sldId id="357" r:id="rId16"/>
    <p:sldId id="358" r:id="rId17"/>
    <p:sldId id="356" r:id="rId18"/>
    <p:sldId id="363" r:id="rId19"/>
    <p:sldId id="359" r:id="rId20"/>
    <p:sldId id="360" r:id="rId21"/>
    <p:sldId id="361" r:id="rId22"/>
    <p:sldId id="364" r:id="rId23"/>
    <p:sldId id="376" r:id="rId24"/>
    <p:sldId id="362" r:id="rId25"/>
    <p:sldId id="350" r:id="rId26"/>
    <p:sldId id="379" r:id="rId27"/>
    <p:sldId id="347" r:id="rId28"/>
    <p:sldId id="351" r:id="rId29"/>
    <p:sldId id="348" r:id="rId30"/>
  </p:sldIdLst>
  <p:sldSz cx="9144000" cy="6858000" type="screen4x3"/>
  <p:notesSz cx="6858000" cy="9947275"/>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AFD"/>
    <a:srgbClr val="FC401A"/>
    <a:srgbClr val="CCFFFF"/>
    <a:srgbClr val="B4DCFA"/>
    <a:srgbClr val="E3F2FD"/>
    <a:srgbClr val="F8FBFE"/>
    <a:srgbClr val="DFF5EF"/>
    <a:srgbClr val="E5E9F7"/>
    <a:srgbClr val="987E8C"/>
    <a:srgbClr val="FFEE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93881" autoAdjust="0"/>
  </p:normalViewPr>
  <p:slideViewPr>
    <p:cSldViewPr>
      <p:cViewPr varScale="1">
        <p:scale>
          <a:sx n="67" d="100"/>
          <a:sy n="67" d="100"/>
        </p:scale>
        <p:origin x="1186" y="10"/>
      </p:cViewPr>
      <p:guideLst>
        <p:guide orient="horz" pos="2160"/>
        <p:guide pos="2880"/>
      </p:guideLst>
    </p:cSldViewPr>
  </p:slideViewPr>
  <p:outlineViewPr>
    <p:cViewPr>
      <p:scale>
        <a:sx n="33" d="100"/>
        <a:sy n="33" d="100"/>
      </p:scale>
      <p:origin x="53" y="7051"/>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Hoja_de_c_lculo_de_Microsoft_Excel.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3898075593671417E-2"/>
          <c:y val="4.8644524532238206E-2"/>
          <c:w val="0.96610169491525422"/>
          <c:h val="0.91631799163179917"/>
        </c:manualLayout>
      </c:layout>
      <c:lineChart>
        <c:grouping val="standard"/>
        <c:varyColors val="0"/>
        <c:ser>
          <c:idx val="0"/>
          <c:order val="0"/>
          <c:tx>
            <c:strRef>
              <c:f>'normales igual media'!$K$5</c:f>
              <c:strCache>
                <c:ptCount val="1"/>
                <c:pt idx="0">
                  <c:v>y1</c:v>
                </c:pt>
              </c:strCache>
            </c:strRef>
          </c:tx>
          <c:spPr>
            <a:ln w="25400">
              <a:solidFill>
                <a:srgbClr val="FC401A"/>
              </a:solidFill>
              <a:prstDash val="solid"/>
            </a:ln>
          </c:spPr>
          <c:marker>
            <c:symbol val="diamond"/>
            <c:size val="2"/>
            <c:spPr>
              <a:solidFill>
                <a:srgbClr val="000080"/>
              </a:solidFill>
              <a:ln>
                <a:solidFill>
                  <a:srgbClr val="FC401A"/>
                </a:solidFill>
                <a:prstDash val="solid"/>
              </a:ln>
            </c:spPr>
          </c:marker>
          <c:cat>
            <c:numRef>
              <c:f>'normales igual media'!$I$6:$I$126</c:f>
              <c:numCache>
                <c:formatCode>General</c:formatCode>
                <c:ptCount val="121"/>
                <c:pt idx="0">
                  <c:v>-3</c:v>
                </c:pt>
                <c:pt idx="1">
                  <c:v>-2.95</c:v>
                </c:pt>
                <c:pt idx="2">
                  <c:v>-2.9</c:v>
                </c:pt>
                <c:pt idx="3">
                  <c:v>-2.85</c:v>
                </c:pt>
                <c:pt idx="4">
                  <c:v>-2.8</c:v>
                </c:pt>
                <c:pt idx="5">
                  <c:v>-2.75</c:v>
                </c:pt>
                <c:pt idx="6">
                  <c:v>-2.7</c:v>
                </c:pt>
                <c:pt idx="7">
                  <c:v>-2.65</c:v>
                </c:pt>
                <c:pt idx="8">
                  <c:v>-2.6</c:v>
                </c:pt>
                <c:pt idx="9">
                  <c:v>-2.5499999999999998</c:v>
                </c:pt>
                <c:pt idx="10">
                  <c:v>-2.5</c:v>
                </c:pt>
                <c:pt idx="11">
                  <c:v>-2.4500000000000002</c:v>
                </c:pt>
                <c:pt idx="12">
                  <c:v>-2.4</c:v>
                </c:pt>
                <c:pt idx="13">
                  <c:v>-2.35</c:v>
                </c:pt>
                <c:pt idx="14">
                  <c:v>-2.2999999999999998</c:v>
                </c:pt>
                <c:pt idx="15">
                  <c:v>-2.25</c:v>
                </c:pt>
                <c:pt idx="16">
                  <c:v>-2.2000000000000002</c:v>
                </c:pt>
                <c:pt idx="17">
                  <c:v>-2.15</c:v>
                </c:pt>
                <c:pt idx="18">
                  <c:v>-2.1</c:v>
                </c:pt>
                <c:pt idx="19">
                  <c:v>-2.0499999999999998</c:v>
                </c:pt>
                <c:pt idx="20">
                  <c:v>-2</c:v>
                </c:pt>
                <c:pt idx="21">
                  <c:v>-1.95</c:v>
                </c:pt>
                <c:pt idx="22">
                  <c:v>-1.9</c:v>
                </c:pt>
                <c:pt idx="23">
                  <c:v>-1.85</c:v>
                </c:pt>
                <c:pt idx="24">
                  <c:v>-1.8</c:v>
                </c:pt>
                <c:pt idx="25">
                  <c:v>-1.75</c:v>
                </c:pt>
                <c:pt idx="26">
                  <c:v>-1.7</c:v>
                </c:pt>
                <c:pt idx="27">
                  <c:v>-1.65</c:v>
                </c:pt>
                <c:pt idx="28">
                  <c:v>-1.6</c:v>
                </c:pt>
                <c:pt idx="29">
                  <c:v>-1.55000000000001</c:v>
                </c:pt>
                <c:pt idx="30">
                  <c:v>-1.50000000000001</c:v>
                </c:pt>
                <c:pt idx="31">
                  <c:v>-1.4500000000000099</c:v>
                </c:pt>
                <c:pt idx="32">
                  <c:v>-1.4000000000000099</c:v>
                </c:pt>
                <c:pt idx="33">
                  <c:v>-1.3500000000000101</c:v>
                </c:pt>
                <c:pt idx="34">
                  <c:v>-1.30000000000001</c:v>
                </c:pt>
                <c:pt idx="35">
                  <c:v>-1.25000000000001</c:v>
                </c:pt>
                <c:pt idx="36">
                  <c:v>-1.2000000000000099</c:v>
                </c:pt>
                <c:pt idx="37">
                  <c:v>-1.1500000000000099</c:v>
                </c:pt>
                <c:pt idx="38">
                  <c:v>-1.1000000000000101</c:v>
                </c:pt>
                <c:pt idx="39">
                  <c:v>-1.05000000000001</c:v>
                </c:pt>
                <c:pt idx="40">
                  <c:v>-1.00000000000001</c:v>
                </c:pt>
                <c:pt idx="41">
                  <c:v>-0.95000000000000995</c:v>
                </c:pt>
                <c:pt idx="42">
                  <c:v>-0.90000000000001001</c:v>
                </c:pt>
                <c:pt idx="43">
                  <c:v>-0.85000000000000997</c:v>
                </c:pt>
                <c:pt idx="44">
                  <c:v>-0.80000000000001004</c:v>
                </c:pt>
                <c:pt idx="45">
                  <c:v>-0.75000000000000999</c:v>
                </c:pt>
                <c:pt idx="46">
                  <c:v>-0.70000000000000995</c:v>
                </c:pt>
                <c:pt idx="47">
                  <c:v>-0.65000000000001001</c:v>
                </c:pt>
                <c:pt idx="48">
                  <c:v>-0.60000000000000997</c:v>
                </c:pt>
                <c:pt idx="49">
                  <c:v>-0.55000000000001004</c:v>
                </c:pt>
                <c:pt idx="50">
                  <c:v>-0.50000000000000999</c:v>
                </c:pt>
                <c:pt idx="51">
                  <c:v>-0.45000000000001</c:v>
                </c:pt>
                <c:pt idx="52">
                  <c:v>-0.40000000000001001</c:v>
                </c:pt>
                <c:pt idx="53">
                  <c:v>-0.35000000000001003</c:v>
                </c:pt>
                <c:pt idx="54">
                  <c:v>-0.30000000000000998</c:v>
                </c:pt>
                <c:pt idx="55">
                  <c:v>-0.25000000000000999</c:v>
                </c:pt>
                <c:pt idx="56">
                  <c:v>-0.20000000000001</c:v>
                </c:pt>
                <c:pt idx="57">
                  <c:v>-0.15000000000000999</c:v>
                </c:pt>
                <c:pt idx="58">
                  <c:v>-0.10000000000001</c:v>
                </c:pt>
                <c:pt idx="59">
                  <c:v>-5.0000000000010002E-2</c:v>
                </c:pt>
                <c:pt idx="60">
                  <c:v>0</c:v>
                </c:pt>
                <c:pt idx="61">
                  <c:v>4.9999999999990101E-2</c:v>
                </c:pt>
                <c:pt idx="62">
                  <c:v>9.9999999999989903E-2</c:v>
                </c:pt>
                <c:pt idx="63">
                  <c:v>0.14999999999999</c:v>
                </c:pt>
                <c:pt idx="64">
                  <c:v>0.19999999999998999</c:v>
                </c:pt>
                <c:pt idx="65">
                  <c:v>0.24999999999999001</c:v>
                </c:pt>
                <c:pt idx="66">
                  <c:v>0.29999999999999</c:v>
                </c:pt>
                <c:pt idx="67">
                  <c:v>0.34999999999998999</c:v>
                </c:pt>
                <c:pt idx="68">
                  <c:v>0.39999999999998997</c:v>
                </c:pt>
                <c:pt idx="69">
                  <c:v>0.44999999999999002</c:v>
                </c:pt>
                <c:pt idx="70">
                  <c:v>0.49999999999999001</c:v>
                </c:pt>
                <c:pt idx="71">
                  <c:v>0.54999999999999005</c:v>
                </c:pt>
                <c:pt idx="72">
                  <c:v>0.59999999999998999</c:v>
                </c:pt>
                <c:pt idx="73">
                  <c:v>0.64999999999999003</c:v>
                </c:pt>
                <c:pt idx="74">
                  <c:v>0.69999999999998996</c:v>
                </c:pt>
                <c:pt idx="75">
                  <c:v>0.74999999999999001</c:v>
                </c:pt>
                <c:pt idx="76">
                  <c:v>0.79999999999999005</c:v>
                </c:pt>
                <c:pt idx="77">
                  <c:v>0.84999999999998999</c:v>
                </c:pt>
                <c:pt idx="78">
                  <c:v>0.89999999999999003</c:v>
                </c:pt>
                <c:pt idx="79">
                  <c:v>0.94999999999998996</c:v>
                </c:pt>
                <c:pt idx="80">
                  <c:v>0.99999999999999001</c:v>
                </c:pt>
                <c:pt idx="81">
                  <c:v>1.0499999999999901</c:v>
                </c:pt>
                <c:pt idx="82">
                  <c:v>1.0999999999999901</c:v>
                </c:pt>
                <c:pt idx="83">
                  <c:v>1.1499999999999899</c:v>
                </c:pt>
                <c:pt idx="84">
                  <c:v>1.19999999999999</c:v>
                </c:pt>
                <c:pt idx="85">
                  <c:v>1.24999999999998</c:v>
                </c:pt>
                <c:pt idx="86">
                  <c:v>1.2999999999999801</c:v>
                </c:pt>
                <c:pt idx="87">
                  <c:v>1.3499999999999801</c:v>
                </c:pt>
                <c:pt idx="88">
                  <c:v>1.3999999999999799</c:v>
                </c:pt>
                <c:pt idx="89">
                  <c:v>1.44999999999998</c:v>
                </c:pt>
                <c:pt idx="90">
                  <c:v>1.49999999999998</c:v>
                </c:pt>
                <c:pt idx="91">
                  <c:v>1.5499999999999801</c:v>
                </c:pt>
                <c:pt idx="92">
                  <c:v>1.5999999999999801</c:v>
                </c:pt>
                <c:pt idx="93">
                  <c:v>1.6499999999999799</c:v>
                </c:pt>
                <c:pt idx="94">
                  <c:v>1.69999999999998</c:v>
                </c:pt>
                <c:pt idx="95">
                  <c:v>1.74999999999998</c:v>
                </c:pt>
                <c:pt idx="96">
                  <c:v>1.7999999999999801</c:v>
                </c:pt>
                <c:pt idx="97">
                  <c:v>1.8499999999999801</c:v>
                </c:pt>
                <c:pt idx="98">
                  <c:v>1.8999999999999799</c:v>
                </c:pt>
                <c:pt idx="99">
                  <c:v>1.94999999999998</c:v>
                </c:pt>
                <c:pt idx="100">
                  <c:v>1.99999999999998</c:v>
                </c:pt>
                <c:pt idx="101">
                  <c:v>2.0499999999999798</c:v>
                </c:pt>
                <c:pt idx="102">
                  <c:v>2.0999999999999801</c:v>
                </c:pt>
                <c:pt idx="103">
                  <c:v>2.1499999999999799</c:v>
                </c:pt>
                <c:pt idx="104">
                  <c:v>2.1999999999999802</c:v>
                </c:pt>
                <c:pt idx="105">
                  <c:v>2.24999999999998</c:v>
                </c:pt>
                <c:pt idx="106">
                  <c:v>2.2999999999999798</c:v>
                </c:pt>
                <c:pt idx="107">
                  <c:v>2.3499999999999801</c:v>
                </c:pt>
                <c:pt idx="108">
                  <c:v>2.3999999999999799</c:v>
                </c:pt>
                <c:pt idx="109">
                  <c:v>2.4499999999999802</c:v>
                </c:pt>
                <c:pt idx="110">
                  <c:v>2.49999999999998</c:v>
                </c:pt>
                <c:pt idx="111">
                  <c:v>2.5499999999999798</c:v>
                </c:pt>
                <c:pt idx="112">
                  <c:v>2.5999999999999801</c:v>
                </c:pt>
                <c:pt idx="113">
                  <c:v>2.6499999999999799</c:v>
                </c:pt>
                <c:pt idx="114">
                  <c:v>2.6999999999999802</c:v>
                </c:pt>
                <c:pt idx="115">
                  <c:v>2.74999999999998</c:v>
                </c:pt>
                <c:pt idx="116">
                  <c:v>2.7999999999999798</c:v>
                </c:pt>
                <c:pt idx="117">
                  <c:v>2.8499999999999801</c:v>
                </c:pt>
                <c:pt idx="118">
                  <c:v>2.8999999999999799</c:v>
                </c:pt>
                <c:pt idx="119">
                  <c:v>2.9499999999999802</c:v>
                </c:pt>
                <c:pt idx="120">
                  <c:v>2.99999999999998</c:v>
                </c:pt>
              </c:numCache>
            </c:numRef>
          </c:cat>
          <c:val>
            <c:numRef>
              <c:f>'normales igual media'!$K$6:$K$126</c:f>
              <c:numCache>
                <c:formatCode>0.0000</c:formatCode>
                <c:ptCount val="121"/>
                <c:pt idx="0">
                  <c:v>4.9233409459079348E-5</c:v>
                </c:pt>
                <c:pt idx="1">
                  <c:v>6.6292213515633662E-5</c:v>
                </c:pt>
                <c:pt idx="2">
                  <c:v>8.8816500314718391E-5</c:v>
                </c:pt>
                <c:pt idx="3">
                  <c:v>1.1840044099841116E-4</c:v>
                </c:pt>
                <c:pt idx="4">
                  <c:v>1.5705129113017068E-4</c:v>
                </c:pt>
                <c:pt idx="5">
                  <c:v>2.0728039607884958E-4</c:v>
                </c:pt>
                <c:pt idx="6">
                  <c:v>2.7220962431133872E-4</c:v>
                </c:pt>
                <c:pt idx="7">
                  <c:v>3.5569458206770132E-4</c:v>
                </c:pt>
                <c:pt idx="8">
                  <c:v>4.6246572545945104E-4</c:v>
                </c:pt>
                <c:pt idx="9">
                  <c:v>5.9828812188596366E-4</c:v>
                </c:pt>
                <c:pt idx="10">
                  <c:v>7.701401005718861E-4</c:v>
                </c:pt>
                <c:pt idx="11">
                  <c:v>9.8641035256061727E-4</c:v>
                </c:pt>
                <c:pt idx="12">
                  <c:v>1.2571121778015568E-3</c:v>
                </c:pt>
                <c:pt idx="13">
                  <c:v>1.5941125208312815E-3</c:v>
                </c:pt>
                <c:pt idx="14">
                  <c:v>2.0113721847053218E-3</c:v>
                </c:pt>
                <c:pt idx="15">
                  <c:v>2.5251921734028094E-3</c:v>
                </c:pt>
                <c:pt idx="16">
                  <c:v>3.1544595068293334E-3</c:v>
                </c:pt>
                <c:pt idx="17">
                  <c:v>3.9208841157708724E-3</c:v>
                </c:pt>
                <c:pt idx="18">
                  <c:v>4.8492166096017969E-3</c:v>
                </c:pt>
                <c:pt idx="19">
                  <c:v>5.9674348882390281E-3</c:v>
                </c:pt>
                <c:pt idx="20">
                  <c:v>7.3068858312126412E-3</c:v>
                </c:pt>
                <c:pt idx="21">
                  <c:v>8.9023667478411554E-3</c:v>
                </c:pt>
                <c:pt idx="22">
                  <c:v>1.0792130035794283E-2</c:v>
                </c:pt>
                <c:pt idx="23">
                  <c:v>1.3017793704859788E-2</c:v>
                </c:pt>
                <c:pt idx="24">
                  <c:v>1.5624140218767121E-2</c:v>
                </c:pt>
                <c:pt idx="25">
                  <c:v>1.8658786629853968E-2</c:v>
                </c:pt>
                <c:pt idx="26">
                  <c:v>2.2171710359123187E-2</c:v>
                </c:pt>
                <c:pt idx="27">
                  <c:v>2.621461731845354E-2</c:v>
                </c:pt>
                <c:pt idx="28">
                  <c:v>3.0840142463070565E-2</c:v>
                </c:pt>
                <c:pt idx="29">
                  <c:v>3.6100877340683457E-2</c:v>
                </c:pt>
                <c:pt idx="30">
                  <c:v>4.2048224757563354E-2</c:v>
                </c:pt>
                <c:pt idx="31">
                  <c:v>4.8731087239542621E-2</c:v>
                </c:pt>
                <c:pt idx="32">
                  <c:v>5.6194403388681001E-2</c:v>
                </c:pt>
                <c:pt idx="33">
                  <c:v>6.4477554314255406E-2</c:v>
                </c:pt>
                <c:pt idx="34">
                  <c:v>7.3612670769336155E-2</c:v>
                </c:pt>
                <c:pt idx="35">
                  <c:v>8.3622880104784483E-2</c:v>
                </c:pt>
                <c:pt idx="36">
                  <c:v>9.4520540258094587E-2</c:v>
                </c:pt>
                <c:pt idx="37">
                  <c:v>0.10630551528063616</c:v>
                </c:pt>
                <c:pt idx="38">
                  <c:v>0.11896355290737769</c:v>
                </c:pt>
                <c:pt idx="39">
                  <c:v>0.1324648289243022</c:v>
                </c:pt>
                <c:pt idx="40">
                  <c:v>0.1467627251563354</c:v>
                </c:pt>
                <c:pt idx="41">
                  <c:v>0.16179290740735811</c:v>
                </c:pt>
                <c:pt idx="42">
                  <c:v>0.17747276634638071</c:v>
                </c:pt>
                <c:pt idx="43">
                  <c:v>0.19370127797804884</c:v>
                </c:pt>
                <c:pt idx="44">
                  <c:v>0.21035933092761119</c:v>
                </c:pt>
                <c:pt idx="45">
                  <c:v>0.22731055543224729</c:v>
                </c:pt>
                <c:pt idx="46">
                  <c:v>0.24440267394910997</c:v>
                </c:pt>
                <c:pt idx="47">
                  <c:v>0.26146937611739796</c:v>
                </c:pt>
                <c:pt idx="48">
                  <c:v>0.2783327020536801</c:v>
                </c:pt>
                <c:pt idx="49">
                  <c:v>0.29480589835679039</c:v>
                </c:pt>
                <c:pt idx="50">
                  <c:v>0.31069669159408658</c:v>
                </c:pt>
                <c:pt idx="51">
                  <c:v>0.32581090534109075</c:v>
                </c:pt>
                <c:pt idx="52">
                  <c:v>0.33995632997453895</c:v>
                </c:pt>
                <c:pt idx="53">
                  <c:v>0.35294674026347439</c:v>
                </c:pt>
                <c:pt idx="54">
                  <c:v>0.36460594516685185</c:v>
                </c:pt>
                <c:pt idx="55">
                  <c:v>0.37477174779581046</c:v>
                </c:pt>
                <c:pt idx="56">
                  <c:v>0.38329969172077361</c:v>
                </c:pt>
                <c:pt idx="57">
                  <c:v>0.39006647296879271</c:v>
                </c:pt>
                <c:pt idx="58">
                  <c:v>0.39497290519665723</c:v>
                </c:pt>
                <c:pt idx="59">
                  <c:v>0.39794633842227339</c:v>
                </c:pt>
                <c:pt idx="60">
                  <c:v>0.39894244888760372</c:v>
                </c:pt>
                <c:pt idx="61">
                  <c:v>0.39794633842227423</c:v>
                </c:pt>
                <c:pt idx="62">
                  <c:v>0.39497290519665884</c:v>
                </c:pt>
                <c:pt idx="63">
                  <c:v>0.39006647296879504</c:v>
                </c:pt>
                <c:pt idx="64">
                  <c:v>0.38329969172077666</c:v>
                </c:pt>
                <c:pt idx="65">
                  <c:v>0.37477174779581418</c:v>
                </c:pt>
                <c:pt idx="66">
                  <c:v>0.36460594516685618</c:v>
                </c:pt>
                <c:pt idx="67">
                  <c:v>0.35294674026347933</c:v>
                </c:pt>
                <c:pt idx="68">
                  <c:v>0.33995632997454439</c:v>
                </c:pt>
                <c:pt idx="69">
                  <c:v>0.32581090534109658</c:v>
                </c:pt>
                <c:pt idx="70">
                  <c:v>0.31069669159409274</c:v>
                </c:pt>
                <c:pt idx="71">
                  <c:v>0.29480589835679688</c:v>
                </c:pt>
                <c:pt idx="72">
                  <c:v>0.27833270205368676</c:v>
                </c:pt>
                <c:pt idx="73">
                  <c:v>0.26146937611740473</c:v>
                </c:pt>
                <c:pt idx="74">
                  <c:v>0.2444026739491168</c:v>
                </c:pt>
                <c:pt idx="75">
                  <c:v>0.22731055543225412</c:v>
                </c:pt>
                <c:pt idx="76">
                  <c:v>0.21035933092761785</c:v>
                </c:pt>
                <c:pt idx="77">
                  <c:v>0.19370127797805542</c:v>
                </c:pt>
                <c:pt idx="78">
                  <c:v>0.17747276634638709</c:v>
                </c:pt>
                <c:pt idx="79">
                  <c:v>0.16179290740736424</c:v>
                </c:pt>
                <c:pt idx="80">
                  <c:v>0.14676272515634126</c:v>
                </c:pt>
                <c:pt idx="81">
                  <c:v>0.13246482892430778</c:v>
                </c:pt>
                <c:pt idx="82">
                  <c:v>0.11896355290738292</c:v>
                </c:pt>
                <c:pt idx="83">
                  <c:v>0.10630551528064106</c:v>
                </c:pt>
                <c:pt idx="84">
                  <c:v>9.4520540258099139E-2</c:v>
                </c:pt>
                <c:pt idx="85">
                  <c:v>8.3622880104790728E-2</c:v>
                </c:pt>
                <c:pt idx="86">
                  <c:v>7.3612670769341887E-2</c:v>
                </c:pt>
                <c:pt idx="87">
                  <c:v>6.4477554314260624E-2</c:v>
                </c:pt>
                <c:pt idx="88">
                  <c:v>5.6194403388685719E-2</c:v>
                </c:pt>
                <c:pt idx="89">
                  <c:v>4.8731087239546868E-2</c:v>
                </c:pt>
                <c:pt idx="90">
                  <c:v>4.204822475756715E-2</c:v>
                </c:pt>
                <c:pt idx="91">
                  <c:v>3.6100877340686816E-2</c:v>
                </c:pt>
                <c:pt idx="92">
                  <c:v>3.0840142463072536E-2</c:v>
                </c:pt>
                <c:pt idx="93">
                  <c:v>2.6214617318455261E-2</c:v>
                </c:pt>
                <c:pt idx="94">
                  <c:v>2.2171710359124693E-2</c:v>
                </c:pt>
                <c:pt idx="95">
                  <c:v>1.8658786629855279E-2</c:v>
                </c:pt>
                <c:pt idx="96">
                  <c:v>1.5624140218768245E-2</c:v>
                </c:pt>
                <c:pt idx="97">
                  <c:v>1.3017793704860749E-2</c:v>
                </c:pt>
                <c:pt idx="98">
                  <c:v>1.0792130035795102E-2</c:v>
                </c:pt>
                <c:pt idx="99">
                  <c:v>8.9023667478418458E-3</c:v>
                </c:pt>
                <c:pt idx="100">
                  <c:v>7.3068858312132258E-3</c:v>
                </c:pt>
                <c:pt idx="101">
                  <c:v>5.9674348882395208E-3</c:v>
                </c:pt>
                <c:pt idx="102">
                  <c:v>4.849216609602202E-3</c:v>
                </c:pt>
                <c:pt idx="103">
                  <c:v>3.9208841157712098E-3</c:v>
                </c:pt>
                <c:pt idx="104">
                  <c:v>3.1544595068296109E-3</c:v>
                </c:pt>
                <c:pt idx="105">
                  <c:v>2.5251921734030353E-3</c:v>
                </c:pt>
                <c:pt idx="106">
                  <c:v>2.0113721847055057E-3</c:v>
                </c:pt>
                <c:pt idx="107">
                  <c:v>1.5941125208314318E-3</c:v>
                </c:pt>
                <c:pt idx="108">
                  <c:v>1.2571121778016774E-3</c:v>
                </c:pt>
                <c:pt idx="109">
                  <c:v>9.8641035256071441E-4</c:v>
                </c:pt>
                <c:pt idx="110">
                  <c:v>7.7014010057196265E-4</c:v>
                </c:pt>
                <c:pt idx="111">
                  <c:v>5.982881218860247E-4</c:v>
                </c:pt>
                <c:pt idx="112">
                  <c:v>4.6246572545949918E-4</c:v>
                </c:pt>
                <c:pt idx="113">
                  <c:v>3.5569458206773926E-4</c:v>
                </c:pt>
                <c:pt idx="114">
                  <c:v>2.7220962431136794E-4</c:v>
                </c:pt>
                <c:pt idx="115">
                  <c:v>2.072803960788724E-4</c:v>
                </c:pt>
                <c:pt idx="116">
                  <c:v>1.5705129113018827E-4</c:v>
                </c:pt>
                <c:pt idx="117">
                  <c:v>1.1840044099842463E-4</c:v>
                </c:pt>
                <c:pt idx="118">
                  <c:v>8.8816500314728799E-5</c:v>
                </c:pt>
                <c:pt idx="119">
                  <c:v>6.6292213515641441E-5</c:v>
                </c:pt>
                <c:pt idx="120">
                  <c:v>4.9233409459085291E-5</c:v>
                </c:pt>
              </c:numCache>
            </c:numRef>
          </c:val>
          <c:smooth val="1"/>
          <c:extLst>
            <c:ext xmlns:c16="http://schemas.microsoft.com/office/drawing/2014/chart" uri="{C3380CC4-5D6E-409C-BE32-E72D297353CC}">
              <c16:uniqueId val="{00000000-3A13-4A27-BA25-670999CA3817}"/>
            </c:ext>
          </c:extLst>
        </c:ser>
        <c:dLbls>
          <c:showLegendKey val="0"/>
          <c:showVal val="0"/>
          <c:showCatName val="0"/>
          <c:showSerName val="0"/>
          <c:showPercent val="0"/>
          <c:showBubbleSize val="0"/>
        </c:dLbls>
        <c:marker val="1"/>
        <c:smooth val="0"/>
        <c:axId val="39707136"/>
        <c:axId val="31771456"/>
      </c:lineChart>
      <c:catAx>
        <c:axId val="39707136"/>
        <c:scaling>
          <c:orientation val="minMax"/>
        </c:scaling>
        <c:delete val="1"/>
        <c:axPos val="b"/>
        <c:numFmt formatCode="General" sourceLinked="1"/>
        <c:majorTickMark val="out"/>
        <c:minorTickMark val="none"/>
        <c:tickLblPos val="nextTo"/>
        <c:crossAx val="31771456"/>
        <c:crosses val="autoZero"/>
        <c:auto val="1"/>
        <c:lblAlgn val="ctr"/>
        <c:lblOffset val="100"/>
        <c:noMultiLvlLbl val="0"/>
      </c:catAx>
      <c:valAx>
        <c:axId val="31771456"/>
        <c:scaling>
          <c:orientation val="minMax"/>
          <c:max val="0.5"/>
        </c:scaling>
        <c:delete val="1"/>
        <c:axPos val="l"/>
        <c:numFmt formatCode="0.0000" sourceLinked="1"/>
        <c:majorTickMark val="out"/>
        <c:minorTickMark val="none"/>
        <c:tickLblPos val="nextTo"/>
        <c:crossAx val="39707136"/>
        <c:crosses val="autoZero"/>
        <c:crossBetween val="between"/>
        <c:majorUnit val="0.1"/>
      </c:valAx>
      <c:spPr>
        <a:noFill/>
        <a:ln w="25400">
          <a:noFill/>
        </a:ln>
      </c:spPr>
    </c:plotArea>
    <c:plotVisOnly val="1"/>
    <c:dispBlanksAs val="gap"/>
    <c:showDLblsOverMax val="0"/>
  </c:chart>
  <c:spPr>
    <a:solidFill>
      <a:srgbClr val="FFFFFF"/>
    </a:solidFill>
    <a:ln w="7042">
      <a:solidFill>
        <a:srgbClr val="C0C0C0"/>
      </a:solidFill>
      <a:prstDash val="solid"/>
    </a:ln>
  </c:spPr>
  <c:txPr>
    <a:bodyPr/>
    <a:lstStyle/>
    <a:p>
      <a:pPr>
        <a:defRPr sz="513" b="0" i="0" u="none" strike="noStrike" baseline="0">
          <a:solidFill>
            <a:srgbClr val="000000"/>
          </a:solidFill>
          <a:latin typeface="Arial"/>
          <a:ea typeface="Arial"/>
          <a:cs typeface="Arial"/>
        </a:defRPr>
      </a:pPr>
      <a:endParaRPr lang="es-E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97364"/>
          </a:xfrm>
          <a:prstGeom prst="rect">
            <a:avLst/>
          </a:prstGeom>
        </p:spPr>
        <p:txBody>
          <a:bodyPr vert="horz" lIns="91440" tIns="45720" rIns="91440" bIns="45720" rtlCol="0"/>
          <a:lstStyle>
            <a:lvl1pPr algn="r">
              <a:defRPr sz="1200"/>
            </a:lvl1pPr>
          </a:lstStyle>
          <a:p>
            <a:fld id="{0A1559A5-79A2-4442-B0CF-D7635F11A833}" type="datetimeFigureOut">
              <a:rPr lang="es-ES" smtClean="0"/>
              <a:t>20/10/2020</a:t>
            </a:fld>
            <a:endParaRPr lang="es-ES"/>
          </a:p>
        </p:txBody>
      </p:sp>
      <p:sp>
        <p:nvSpPr>
          <p:cNvPr id="4" name="3 Marcador de imagen de diapositiva"/>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724956"/>
            <a:ext cx="5486400" cy="4476274"/>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9448185"/>
            <a:ext cx="2971800" cy="497364"/>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9448185"/>
            <a:ext cx="2971800" cy="497364"/>
          </a:xfrm>
          <a:prstGeom prst="rect">
            <a:avLst/>
          </a:prstGeom>
        </p:spPr>
        <p:txBody>
          <a:bodyPr vert="horz" lIns="91440" tIns="45720" rIns="91440" bIns="45720" rtlCol="0" anchor="b"/>
          <a:lstStyle>
            <a:lvl1pPr algn="r">
              <a:defRPr sz="1200"/>
            </a:lvl1pPr>
          </a:lstStyle>
          <a:p>
            <a:fld id="{6FF04C82-D33E-4DA9-9EE1-A9C23A420E59}" type="slidenum">
              <a:rPr lang="es-ES" smtClean="0"/>
              <a:t>‹Nº›</a:t>
            </a:fld>
            <a:endParaRPr lang="es-ES"/>
          </a:p>
        </p:txBody>
      </p:sp>
    </p:spTree>
    <p:extLst>
      <p:ext uri="{BB962C8B-B14F-4D97-AF65-F5344CB8AC3E}">
        <p14:creationId xmlns:p14="http://schemas.microsoft.com/office/powerpoint/2010/main" val="1223661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Así, la media </a:t>
            </a:r>
            <a:r>
              <a:rPr lang="es-ES" dirty="0" err="1" smtClean="0"/>
              <a:t>muestral</a:t>
            </a:r>
            <a:r>
              <a:rPr lang="es-ES" dirty="0" smtClean="0"/>
              <a:t> (</a:t>
            </a:r>
            <a:r>
              <a:rPr lang="es-ES" dirty="0" err="1" smtClean="0"/>
              <a:t>x</a:t>
            </a:r>
            <a:r>
              <a:rPr lang="es-ES" baseline="-25000" dirty="0" err="1" smtClean="0"/>
              <a:t>raya</a:t>
            </a:r>
            <a:r>
              <a:rPr lang="es-ES" baseline="0" dirty="0" smtClean="0"/>
              <a:t>) estima a la media poblacional </a:t>
            </a:r>
            <a:r>
              <a:rPr lang="es-ES" baseline="0" dirty="0" smtClean="0">
                <a:latin typeface="Symbol" panose="05050102010706020507" pitchFamily="18" charset="2"/>
              </a:rPr>
              <a:t>mu, la frecuencia relativa f estima a la proporción (o probabilidad de éxito) p, la desviación estándar muestra s estima a sigma y el coeficiente de correlación lineal r de Pearson estima el correspondiente coeficiente de correlación poblacional ro.</a:t>
            </a:r>
            <a:endParaRPr lang="es-ES" baseline="-25000" dirty="0">
              <a:latin typeface="Symbol" panose="05050102010706020507" pitchFamily="18" charset="2"/>
            </a:endParaRPr>
          </a:p>
        </p:txBody>
      </p:sp>
      <p:sp>
        <p:nvSpPr>
          <p:cNvPr id="4" name="3 Marcador de número de diapositiva"/>
          <p:cNvSpPr>
            <a:spLocks noGrp="1"/>
          </p:cNvSpPr>
          <p:nvPr>
            <p:ph type="sldNum" sz="quarter" idx="10"/>
          </p:nvPr>
        </p:nvSpPr>
        <p:spPr/>
        <p:txBody>
          <a:bodyPr/>
          <a:lstStyle/>
          <a:p>
            <a:fld id="{6FF04C82-D33E-4DA9-9EE1-A9C23A420E59}" type="slidenum">
              <a:rPr lang="es-ES" smtClean="0"/>
              <a:t>17</a:t>
            </a:fld>
            <a:endParaRPr lang="es-ES"/>
          </a:p>
        </p:txBody>
      </p:sp>
    </p:spTree>
    <p:extLst>
      <p:ext uri="{BB962C8B-B14F-4D97-AF65-F5344CB8AC3E}">
        <p14:creationId xmlns:p14="http://schemas.microsoft.com/office/powerpoint/2010/main" val="2914311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El error </a:t>
            </a:r>
            <a:r>
              <a:rPr lang="es-ES" dirty="0" err="1" smtClean="0"/>
              <a:t>muestral</a:t>
            </a:r>
            <a:r>
              <a:rPr lang="es-ES" dirty="0" smtClean="0"/>
              <a:t> es la diferencia</a:t>
            </a:r>
            <a:r>
              <a:rPr lang="es-ES" baseline="0" dirty="0" smtClean="0"/>
              <a:t> en valor absoluto, la </a:t>
            </a:r>
            <a:r>
              <a:rPr lang="es-ES" dirty="0" smtClean="0"/>
              <a:t>distancia,</a:t>
            </a:r>
            <a:r>
              <a:rPr lang="es-ES" baseline="0" dirty="0" smtClean="0"/>
              <a:t> entre el verdadero valor del parámetro y su estimación.</a:t>
            </a:r>
            <a:endParaRPr lang="es-ES" dirty="0"/>
          </a:p>
        </p:txBody>
      </p:sp>
      <p:sp>
        <p:nvSpPr>
          <p:cNvPr id="4" name="3 Marcador de número de diapositiva"/>
          <p:cNvSpPr>
            <a:spLocks noGrp="1"/>
          </p:cNvSpPr>
          <p:nvPr>
            <p:ph type="sldNum" sz="quarter" idx="10"/>
          </p:nvPr>
        </p:nvSpPr>
        <p:spPr/>
        <p:txBody>
          <a:bodyPr/>
          <a:lstStyle/>
          <a:p>
            <a:fld id="{6FF04C82-D33E-4DA9-9EE1-A9C23A420E59}" type="slidenum">
              <a:rPr lang="es-ES" smtClean="0"/>
              <a:t>18</a:t>
            </a:fld>
            <a:endParaRPr lang="es-ES"/>
          </a:p>
        </p:txBody>
      </p:sp>
    </p:spTree>
    <p:extLst>
      <p:ext uri="{BB962C8B-B14F-4D97-AF65-F5344CB8AC3E}">
        <p14:creationId xmlns:p14="http://schemas.microsoft.com/office/powerpoint/2010/main" val="1863207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6FF04C82-D33E-4DA9-9EE1-A9C23A420E59}" type="slidenum">
              <a:rPr lang="es-ES" smtClean="0"/>
              <a:t>26</a:t>
            </a:fld>
            <a:endParaRPr lang="es-ES"/>
          </a:p>
        </p:txBody>
      </p:sp>
    </p:spTree>
    <p:extLst>
      <p:ext uri="{BB962C8B-B14F-4D97-AF65-F5344CB8AC3E}">
        <p14:creationId xmlns:p14="http://schemas.microsoft.com/office/powerpoint/2010/main" val="3567583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6FF04C82-D33E-4DA9-9EE1-A9C23A420E59}" type="slidenum">
              <a:rPr lang="es-ES" smtClean="0"/>
              <a:t>27</a:t>
            </a:fld>
            <a:endParaRPr lang="es-ES"/>
          </a:p>
        </p:txBody>
      </p:sp>
    </p:spTree>
    <p:extLst>
      <p:ext uri="{BB962C8B-B14F-4D97-AF65-F5344CB8AC3E}">
        <p14:creationId xmlns:p14="http://schemas.microsoft.com/office/powerpoint/2010/main" val="321156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7A847CFC-816F-41D0-AAC0-9BF4FEBC753E}" type="datetimeFigureOut">
              <a:rPr lang="es-ES" smtClean="0"/>
              <a:t>20/10/2020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s-ES"/>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7A847CFC-816F-41D0-AAC0-9BF4FEBC753E}" type="datetimeFigureOut">
              <a:rPr lang="es-ES" smtClean="0"/>
              <a:t>20/10/2020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A847CFC-816F-41D0-AAC0-9BF4FEBC753E}" type="datetimeFigureOut">
              <a:rPr lang="es-ES" smtClean="0"/>
              <a:t>20/10/2020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1944694" y="624110"/>
            <a:ext cx="6683765"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2641432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A847CFC-816F-41D0-AAC0-9BF4FEBC753E}" type="datetimeFigureOut">
              <a:rPr lang="es-ES" smtClean="0"/>
              <a:t>20/10/2020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
        <p:nvSpPr>
          <p:cNvPr id="8" name="Title 7"/>
          <p:cNvSpPr>
            <a:spLocks noGrp="1"/>
          </p:cNvSpPr>
          <p:nvPr>
            <p:ph type="title"/>
          </p:nvPr>
        </p:nvSpPr>
        <p:spPr/>
        <p:txBody>
          <a:bodyPr/>
          <a:lstStyle/>
          <a:p>
            <a:r>
              <a:rPr lang="es-ES"/>
              <a:t>Haga clic para modificar el estilo de título del patrón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7A847CFC-816F-41D0-AAC0-9BF4FEBC753E}" type="datetimeFigureOut">
              <a:rPr lang="es-ES" smtClean="0"/>
              <a:t>20/10/2020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A847CFC-816F-41D0-AAC0-9BF4FEBC753E}" type="datetimeFigureOut">
              <a:rPr lang="es-ES" smtClean="0"/>
              <a:t>20/10/2020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
        <p:nvSpPr>
          <p:cNvPr id="8" name="Title 7"/>
          <p:cNvSpPr>
            <a:spLocks noGrp="1"/>
          </p:cNvSpPr>
          <p:nvPr>
            <p:ph type="title"/>
          </p:nvPr>
        </p:nvSpPr>
        <p:spPr/>
        <p:txBody>
          <a:bodyPr/>
          <a:lstStyle/>
          <a:p>
            <a:r>
              <a:rPr lang="es-ES"/>
              <a:t>Haga clic para modificar el estilo de título del patrón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s-ES"/>
              <a:t>Haga clic para modificar el estilo de texto del patrón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A847CFC-816F-41D0-AAC0-9BF4FEBC753E}" type="datetimeFigureOut">
              <a:rPr lang="es-ES" smtClean="0"/>
              <a:t>20/10/2020</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32FADFE-3B8F-471C-ABF0-DBC7717ECBBC}" type="slidenum">
              <a:rPr lang="es-ES" smtClean="0"/>
              <a:t>‹Nº›</a:t>
            </a:fld>
            <a:endParaRPr lang="es-ES"/>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A847CFC-816F-41D0-AAC0-9BF4FEBC753E}" type="datetimeFigureOut">
              <a:rPr lang="es-ES" smtClean="0"/>
              <a:t>20/10/2020</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47CFC-816F-41D0-AAC0-9BF4FEBC753E}" type="datetimeFigureOut">
              <a:rPr lang="es-ES" smtClean="0"/>
              <a:t>20/10/2020</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t>20/10/2020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t>20/10/2020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s-ES"/>
              <a:t>Haga clic para modificar el estilo de título del patrón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7A847CFC-816F-41D0-AAC0-9BF4FEBC753E}" type="datetimeFigureOut">
              <a:rPr lang="es-ES" smtClean="0"/>
              <a:t>20/10/2020</a:t>
            </a:fld>
            <a:endParaRPr lang="es-E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s-E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132FADFE-3B8F-471C-ABF0-DBC7717ECBB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RANA.htm"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0.png"/><Relationship Id="rId7" Type="http://schemas.openxmlformats.org/officeDocument/2006/relationships/image" Target="../media/image20.png"/><Relationship Id="rId2" Type="http://schemas.openxmlformats.org/officeDocument/2006/relationships/image" Target="../media/image150.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0.png"/><Relationship Id="rId4" Type="http://schemas.openxmlformats.org/officeDocument/2006/relationships/image" Target="../media/image170.png"/><Relationship Id="rId9" Type="http://schemas.openxmlformats.org/officeDocument/2006/relationships/image" Target="../media/image22.png"/></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7.png"/><Relationship Id="rId1" Type="http://schemas.openxmlformats.org/officeDocument/2006/relationships/slideLayout" Target="../slideLayouts/slideLayout2.xml"/><Relationship Id="rId4" Type="http://schemas.openxmlformats.org/officeDocument/2006/relationships/image" Target="../media/image67.png"/></Relationships>
</file>

<file path=ppt/slides/_rels/slide26.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3.png"/><Relationship Id="rId7" Type="http://schemas.openxmlformats.org/officeDocument/2006/relationships/image" Target="../media/image2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74.png"/></Relationships>
</file>

<file path=ppt/slides/_rels/slide27.xml.rels><?xml version="1.0" encoding="UTF-8" standalone="yes"?>
<Relationships xmlns="http://schemas.openxmlformats.org/package/2006/relationships"><Relationship Id="rId13" Type="http://schemas.openxmlformats.org/officeDocument/2006/relationships/image" Target="../media/image37.png"/><Relationship Id="rId3" Type="http://schemas.openxmlformats.org/officeDocument/2006/relationships/image" Target="../media/image31.png"/><Relationship Id="rId12" Type="http://schemas.openxmlformats.org/officeDocument/2006/relationships/image" Target="../media/image36.png"/><Relationship Id="rId2" Type="http://schemas.openxmlformats.org/officeDocument/2006/relationships/notesSlide" Target="../notesSlides/notesSlide4.xml"/><Relationship Id="rId1" Type="http://schemas.openxmlformats.org/officeDocument/2006/relationships/slideLayout" Target="../slideLayouts/slideLayout2.xml"/><Relationship Id="rId11" Type="http://schemas.openxmlformats.org/officeDocument/2006/relationships/image" Target="../media/image35.png"/><Relationship Id="rId5" Type="http://schemas.openxmlformats.org/officeDocument/2006/relationships/image" Target="../media/image33.png"/><Relationship Id="rId10" Type="http://schemas.openxmlformats.org/officeDocument/2006/relationships/image" Target="../media/image34.png"/><Relationship Id="rId4" Type="http://schemas.openxmlformats.org/officeDocument/2006/relationships/image" Target="../media/image32.png"/><Relationship Id="rId9" Type="http://schemas.openxmlformats.org/officeDocument/2006/relationships/image" Target="../media/image74.png"/></Relationships>
</file>

<file path=ppt/slides/_rels/slide28.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555776" y="5301208"/>
            <a:ext cx="5637010" cy="882119"/>
          </a:xfrm>
        </p:spPr>
        <p:txBody>
          <a:bodyPr/>
          <a:lstStyle/>
          <a:p>
            <a:pPr algn="r"/>
            <a:r>
              <a:rPr lang="es-ES" b="1" dirty="0"/>
              <a:t>UNIDAD </a:t>
            </a:r>
            <a:r>
              <a:rPr lang="es-ES" b="1" dirty="0" smtClean="0"/>
              <a:t>4</a:t>
            </a:r>
          </a:p>
          <a:p>
            <a:pPr algn="r"/>
            <a:r>
              <a:rPr lang="es-ES" b="1" dirty="0" smtClean="0"/>
              <a:t>Segunda Parte</a:t>
            </a:r>
            <a:endParaRPr lang="es-ES" b="1" dirty="0"/>
          </a:p>
        </p:txBody>
      </p:sp>
      <p:sp>
        <p:nvSpPr>
          <p:cNvPr id="2" name="1 Título"/>
          <p:cNvSpPr>
            <a:spLocks noGrp="1"/>
          </p:cNvSpPr>
          <p:nvPr>
            <p:ph type="ctrTitle"/>
          </p:nvPr>
        </p:nvSpPr>
        <p:spPr/>
        <p:txBody>
          <a:bodyPr/>
          <a:lstStyle/>
          <a:p>
            <a:pPr marL="182880" indent="0">
              <a:buNone/>
            </a:pPr>
            <a:r>
              <a:rPr lang="es-ES" dirty="0"/>
              <a:t>ESTADÍSTICA </a:t>
            </a:r>
            <a:br>
              <a:rPr lang="es-ES" dirty="0"/>
            </a:br>
            <a:r>
              <a:rPr lang="es-ES" dirty="0"/>
              <a:t>CÁTEDRA I</a:t>
            </a:r>
          </a:p>
        </p:txBody>
      </p:sp>
    </p:spTree>
    <p:extLst>
      <p:ext uri="{BB962C8B-B14F-4D97-AF65-F5344CB8AC3E}">
        <p14:creationId xmlns:p14="http://schemas.microsoft.com/office/powerpoint/2010/main" val="5327830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539552" y="1556792"/>
            <a:ext cx="8136904" cy="4320480"/>
          </a:xfrm>
        </p:spPr>
        <p:txBody>
          <a:bodyPr>
            <a:noAutofit/>
          </a:bodyPr>
          <a:lstStyle/>
          <a:p>
            <a:pPr>
              <a:lnSpc>
                <a:spcPct val="80000"/>
              </a:lnSpc>
              <a:buNone/>
              <a:defRPr/>
            </a:pPr>
            <a:r>
              <a:rPr lang="es-ES" altLang="es-ES" sz="2000" dirty="0" smtClean="0"/>
              <a:t>Ello</a:t>
            </a:r>
            <a:r>
              <a:rPr lang="es-ES" altLang="es-ES" sz="2000" dirty="0"/>
              <a:t> </a:t>
            </a:r>
            <a:r>
              <a:rPr lang="es-ES" altLang="es-ES" sz="2000" dirty="0" smtClean="0"/>
              <a:t>puede </a:t>
            </a:r>
            <a:r>
              <a:rPr lang="es-ES" altLang="es-ES" sz="2000" dirty="0"/>
              <a:t>producir:</a:t>
            </a:r>
          </a:p>
          <a:p>
            <a:pPr algn="just">
              <a:spcBef>
                <a:spcPts val="0"/>
              </a:spcBef>
              <a:spcAft>
                <a:spcPts val="0"/>
              </a:spcAft>
              <a:buNone/>
              <a:defRPr/>
            </a:pPr>
            <a:endParaRPr lang="es-ES" altLang="es-ES" sz="1400" dirty="0"/>
          </a:p>
          <a:p>
            <a:pPr algn="just">
              <a:spcBef>
                <a:spcPts val="0"/>
              </a:spcBef>
              <a:spcAft>
                <a:spcPts val="0"/>
              </a:spcAft>
              <a:buFont typeface="Wingdings" pitchFamily="2" charset="2"/>
              <a:buChar char="Ø"/>
              <a:defRPr/>
            </a:pPr>
            <a:r>
              <a:rPr lang="es-ES" altLang="es-ES" sz="2000" dirty="0"/>
              <a:t>Que algunas unidades de la población tengan </a:t>
            </a:r>
            <a:r>
              <a:rPr lang="es-ES" altLang="es-ES" sz="2000" dirty="0" smtClean="0"/>
              <a:t>mayor probabilidad </a:t>
            </a:r>
            <a:r>
              <a:rPr lang="es-ES" altLang="es-ES" sz="2000" dirty="0"/>
              <a:t>que otras de ser seleccionadas para la muestra.</a:t>
            </a:r>
          </a:p>
          <a:p>
            <a:pPr algn="just">
              <a:spcBef>
                <a:spcPts val="0"/>
              </a:spcBef>
              <a:spcAft>
                <a:spcPts val="0"/>
              </a:spcAft>
              <a:buFont typeface="Wingdings" pitchFamily="2" charset="2"/>
              <a:buChar char="Ø"/>
              <a:defRPr/>
            </a:pPr>
            <a:r>
              <a:rPr lang="es-ES" altLang="es-ES" sz="2000" dirty="0"/>
              <a:t>Dificultad para calcular el error muestral.</a:t>
            </a:r>
          </a:p>
          <a:p>
            <a:pPr algn="just">
              <a:spcBef>
                <a:spcPts val="0"/>
              </a:spcBef>
              <a:spcAft>
                <a:spcPts val="0"/>
              </a:spcAft>
              <a:buFont typeface="Wingdings" pitchFamily="2" charset="2"/>
              <a:buChar char="Ø"/>
              <a:defRPr/>
            </a:pPr>
            <a:r>
              <a:rPr lang="es-ES" altLang="es-ES" sz="2000" dirty="0"/>
              <a:t>Introducción de sesgos. </a:t>
            </a:r>
          </a:p>
          <a:p>
            <a:pPr marL="45720" indent="0" algn="just">
              <a:spcBef>
                <a:spcPts val="0"/>
              </a:spcBef>
              <a:spcAft>
                <a:spcPts val="0"/>
              </a:spcAft>
              <a:buNone/>
              <a:defRPr/>
            </a:pPr>
            <a:endParaRPr lang="es-ES" altLang="es-ES" sz="2000" b="1" dirty="0"/>
          </a:p>
          <a:p>
            <a:pPr algn="just">
              <a:spcBef>
                <a:spcPts val="0"/>
              </a:spcBef>
              <a:spcAft>
                <a:spcPts val="0"/>
              </a:spcAft>
              <a:buNone/>
              <a:defRPr/>
            </a:pPr>
            <a:r>
              <a:rPr lang="es-ES" altLang="es-ES" sz="2000" b="1" dirty="0"/>
              <a:t>Algunos de ellos</a:t>
            </a:r>
            <a:r>
              <a:rPr lang="es-ES" altLang="es-ES" sz="2000" dirty="0"/>
              <a:t>:</a:t>
            </a:r>
          </a:p>
          <a:p>
            <a:pPr algn="just">
              <a:spcBef>
                <a:spcPts val="0"/>
              </a:spcBef>
              <a:spcAft>
                <a:spcPts val="0"/>
              </a:spcAft>
              <a:buNone/>
              <a:defRPr/>
            </a:pPr>
            <a:r>
              <a:rPr lang="es-ES" altLang="es-ES" sz="2000" dirty="0"/>
              <a:t>- por cuotas </a:t>
            </a:r>
          </a:p>
          <a:p>
            <a:pPr algn="just">
              <a:spcBef>
                <a:spcPts val="0"/>
              </a:spcBef>
              <a:spcAft>
                <a:spcPts val="0"/>
              </a:spcAft>
              <a:buNone/>
              <a:defRPr/>
            </a:pPr>
            <a:r>
              <a:rPr lang="es-ES" altLang="es-ES" sz="2000" dirty="0"/>
              <a:t>– estratégico</a:t>
            </a:r>
          </a:p>
          <a:p>
            <a:pPr algn="just">
              <a:spcBef>
                <a:spcPts val="0"/>
              </a:spcBef>
              <a:spcAft>
                <a:spcPts val="0"/>
              </a:spcAft>
              <a:buNone/>
              <a:defRPr/>
            </a:pPr>
            <a:r>
              <a:rPr lang="es-ES" altLang="es-ES" sz="2000" dirty="0"/>
              <a:t>– bola de nieve</a:t>
            </a:r>
          </a:p>
          <a:p>
            <a:pPr algn="just">
              <a:spcBef>
                <a:spcPts val="0"/>
              </a:spcBef>
              <a:spcAft>
                <a:spcPts val="0"/>
              </a:spcAft>
              <a:buFontTx/>
              <a:buChar char="-"/>
              <a:defRPr/>
            </a:pPr>
            <a:r>
              <a:rPr lang="es-ES" altLang="es-ES" sz="2000" dirty="0"/>
              <a:t>autoelegido</a:t>
            </a:r>
          </a:p>
          <a:p>
            <a:pPr algn="just">
              <a:spcBef>
                <a:spcPts val="0"/>
              </a:spcBef>
              <a:spcAft>
                <a:spcPts val="0"/>
              </a:spcAft>
              <a:buFontTx/>
              <a:buChar char="-"/>
              <a:defRPr/>
            </a:pPr>
            <a:r>
              <a:rPr lang="es-ES" altLang="es-ES" sz="2000" dirty="0"/>
              <a:t>disponibilidad</a:t>
            </a:r>
          </a:p>
          <a:p>
            <a:pPr>
              <a:lnSpc>
                <a:spcPct val="80000"/>
              </a:lnSpc>
              <a:buFontTx/>
              <a:buChar char="-"/>
              <a:defRPr/>
            </a:pPr>
            <a:endParaRPr lang="es-ES" altLang="es-ES" sz="2000" dirty="0"/>
          </a:p>
          <a:p>
            <a:pPr>
              <a:lnSpc>
                <a:spcPct val="80000"/>
              </a:lnSpc>
              <a:buNone/>
              <a:defRPr/>
            </a:pPr>
            <a:endParaRPr lang="es-ES" altLang="es-ES" sz="2000" dirty="0"/>
          </a:p>
          <a:p>
            <a:pPr marL="45720" indent="0" algn="just">
              <a:buNone/>
            </a:pPr>
            <a:endParaRPr lang="es-ES" sz="2000" dirty="0"/>
          </a:p>
        </p:txBody>
      </p:sp>
      <p:sp>
        <p:nvSpPr>
          <p:cNvPr id="2" name="1 Título"/>
          <p:cNvSpPr>
            <a:spLocks noGrp="1"/>
          </p:cNvSpPr>
          <p:nvPr>
            <p:ph type="title"/>
          </p:nvPr>
        </p:nvSpPr>
        <p:spPr>
          <a:xfrm>
            <a:off x="2411760" y="5157192"/>
            <a:ext cx="6512511" cy="1436568"/>
          </a:xfrm>
        </p:spPr>
        <p:txBody>
          <a:bodyPr/>
          <a:lstStyle/>
          <a:p>
            <a:pPr marL="0" indent="0">
              <a:buNone/>
            </a:pPr>
            <a:r>
              <a:rPr lang="es-ES" dirty="0"/>
              <a:t>Muestreo no </a:t>
            </a:r>
            <a:r>
              <a:rPr lang="es-ES" dirty="0" smtClean="0"/>
              <a:t>Probabilístico</a:t>
            </a:r>
            <a:endParaRPr lang="es-ES" dirty="0"/>
          </a:p>
        </p:txBody>
      </p:sp>
      <p:sp>
        <p:nvSpPr>
          <p:cNvPr id="4" name="3 CuadroTexto"/>
          <p:cNvSpPr txBox="1"/>
          <p:nvPr/>
        </p:nvSpPr>
        <p:spPr>
          <a:xfrm>
            <a:off x="539552" y="692696"/>
            <a:ext cx="8064896" cy="707886"/>
          </a:xfrm>
          <a:prstGeom prst="rect">
            <a:avLst/>
          </a:prstGeom>
          <a:solidFill>
            <a:schemeClr val="accent6">
              <a:lumMod val="20000"/>
              <a:lumOff val="80000"/>
            </a:schemeClr>
          </a:solidFill>
        </p:spPr>
        <p:txBody>
          <a:bodyPr wrap="square" rtlCol="0">
            <a:spAutoFit/>
          </a:bodyPr>
          <a:lstStyle/>
          <a:p>
            <a:pPr lvl="0" algn="just">
              <a:buClr>
                <a:srgbClr val="F14124">
                  <a:lumMod val="75000"/>
                </a:srgbClr>
              </a:buClr>
              <a:buSzPct val="130000"/>
              <a:defRPr/>
            </a:pPr>
            <a:r>
              <a:rPr lang="es-ES" altLang="es-ES" sz="2000" i="1" dirty="0">
                <a:solidFill>
                  <a:prstClr val="black">
                    <a:lumMod val="75000"/>
                    <a:lumOff val="25000"/>
                  </a:prstClr>
                </a:solidFill>
              </a:rPr>
              <a:t>Utiliza criterios diferentes de </a:t>
            </a:r>
            <a:r>
              <a:rPr lang="es-ES" altLang="es-ES" sz="2000" i="1" dirty="0" smtClean="0">
                <a:solidFill>
                  <a:prstClr val="black">
                    <a:lumMod val="75000"/>
                    <a:lumOff val="25000"/>
                  </a:prstClr>
                </a:solidFill>
              </a:rPr>
              <a:t>la aleatorización </a:t>
            </a:r>
            <a:r>
              <a:rPr lang="es-ES" altLang="es-ES" sz="2000" i="1" dirty="0">
                <a:solidFill>
                  <a:prstClr val="black">
                    <a:lumMod val="75000"/>
                    <a:lumOff val="25000"/>
                  </a:prstClr>
                </a:solidFill>
              </a:rPr>
              <a:t>como </a:t>
            </a:r>
            <a:r>
              <a:rPr lang="es-ES" altLang="es-ES" sz="2000" i="1" dirty="0" smtClean="0">
                <a:solidFill>
                  <a:prstClr val="black">
                    <a:lumMod val="75000"/>
                    <a:lumOff val="25000"/>
                  </a:prstClr>
                </a:solidFill>
              </a:rPr>
              <a:t>la conveniencia </a:t>
            </a:r>
            <a:r>
              <a:rPr lang="es-ES" altLang="es-ES" sz="2000" i="1" dirty="0">
                <a:solidFill>
                  <a:prstClr val="black">
                    <a:lumMod val="75000"/>
                    <a:lumOff val="25000"/>
                  </a:prstClr>
                </a:solidFill>
              </a:rPr>
              <a:t>o criterios subjetivos</a:t>
            </a:r>
            <a:r>
              <a:rPr lang="es-ES" altLang="es-ES" sz="2000" dirty="0">
                <a:solidFill>
                  <a:prstClr val="black">
                    <a:lumMod val="75000"/>
                    <a:lumOff val="25000"/>
                  </a:prstClr>
                </a:solidFill>
              </a:rPr>
              <a:t>.</a:t>
            </a:r>
            <a:endParaRPr lang="es-ES" dirty="0"/>
          </a:p>
        </p:txBody>
      </p:sp>
    </p:spTree>
    <p:extLst>
      <p:ext uri="{BB962C8B-B14F-4D97-AF65-F5344CB8AC3E}">
        <p14:creationId xmlns:p14="http://schemas.microsoft.com/office/powerpoint/2010/main" val="82177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91880" y="4293096"/>
            <a:ext cx="5040560" cy="1800200"/>
          </a:xfrm>
        </p:spPr>
        <p:txBody>
          <a:bodyPr/>
          <a:lstStyle/>
          <a:p>
            <a:pPr marL="0" indent="0">
              <a:buNone/>
            </a:pPr>
            <a:r>
              <a:rPr lang="es-ES" dirty="0" smtClean="0"/>
              <a:t>Distribuciones </a:t>
            </a:r>
            <a:br>
              <a:rPr lang="es-ES" dirty="0" smtClean="0"/>
            </a:br>
            <a:r>
              <a:rPr lang="es-ES" dirty="0" smtClean="0"/>
              <a:t>en </a:t>
            </a:r>
            <a:r>
              <a:rPr lang="es-ES" dirty="0"/>
              <a:t>el </a:t>
            </a:r>
            <a:r>
              <a:rPr lang="es-ES" dirty="0" smtClean="0"/>
              <a:t>Muestreo</a:t>
            </a:r>
            <a:br>
              <a:rPr lang="es-ES" dirty="0" smtClean="0"/>
            </a:br>
            <a:r>
              <a:rPr lang="es-ES" dirty="0" smtClean="0"/>
              <a:t>Cap.9</a:t>
            </a:r>
            <a:endParaRPr lang="es-ES" dirty="0"/>
          </a:p>
        </p:txBody>
      </p:sp>
      <p:sp>
        <p:nvSpPr>
          <p:cNvPr id="4" name="3 Marcador de contenido"/>
          <p:cNvSpPr>
            <a:spLocks noGrp="1"/>
          </p:cNvSpPr>
          <p:nvPr>
            <p:ph sz="quarter" idx="13"/>
          </p:nvPr>
        </p:nvSpPr>
        <p:spPr>
          <a:xfrm>
            <a:off x="1115616" y="1196752"/>
            <a:ext cx="6400800" cy="1545352"/>
          </a:xfrm>
        </p:spPr>
        <p:txBody>
          <a:bodyPr>
            <a:normAutofit fontScale="92500" lnSpcReduction="10000"/>
          </a:bodyPr>
          <a:lstStyle/>
          <a:p>
            <a:pPr marL="45720" indent="0">
              <a:buNone/>
            </a:pPr>
            <a:r>
              <a:rPr lang="es-ES" b="1" dirty="0" smtClean="0"/>
              <a:t>Inferencia Estadística</a:t>
            </a:r>
          </a:p>
          <a:p>
            <a:pPr marL="45720" indent="0">
              <a:buNone/>
            </a:pPr>
            <a:r>
              <a:rPr lang="es-ES" b="1" dirty="0" smtClean="0"/>
              <a:t>Parámetros</a:t>
            </a:r>
            <a:r>
              <a:rPr lang="es-ES" b="1" dirty="0"/>
              <a:t>, </a:t>
            </a:r>
            <a:r>
              <a:rPr lang="es-ES" b="1" dirty="0" smtClean="0"/>
              <a:t>Estadísticos </a:t>
            </a:r>
            <a:r>
              <a:rPr lang="es-ES" b="1" dirty="0"/>
              <a:t>y </a:t>
            </a:r>
            <a:r>
              <a:rPr lang="es-ES" b="1" dirty="0" smtClean="0"/>
              <a:t>Estimadores</a:t>
            </a:r>
            <a:endParaRPr lang="es-ES" b="1" dirty="0"/>
          </a:p>
          <a:p>
            <a:pPr marL="45720" indent="0">
              <a:buNone/>
            </a:pPr>
            <a:r>
              <a:rPr lang="es-ES" b="1" dirty="0"/>
              <a:t>Distribución de la </a:t>
            </a:r>
            <a:r>
              <a:rPr lang="es-ES" b="1" dirty="0" smtClean="0"/>
              <a:t>Media </a:t>
            </a:r>
            <a:r>
              <a:rPr lang="es-ES" b="1" dirty="0" err="1" smtClean="0"/>
              <a:t>Muestral</a:t>
            </a:r>
            <a:endParaRPr lang="es-ES" b="1" dirty="0"/>
          </a:p>
          <a:p>
            <a:pPr marL="45720" indent="0">
              <a:buNone/>
            </a:pPr>
            <a:r>
              <a:rPr lang="es-ES" b="1" dirty="0"/>
              <a:t>Distribución de la </a:t>
            </a:r>
            <a:r>
              <a:rPr lang="es-ES" b="1" dirty="0" smtClean="0"/>
              <a:t>Proporción </a:t>
            </a:r>
            <a:r>
              <a:rPr lang="es-ES" b="1" dirty="0" err="1" smtClean="0"/>
              <a:t>Muestral</a:t>
            </a:r>
            <a:endParaRPr lang="es-ES" b="1" dirty="0"/>
          </a:p>
        </p:txBody>
      </p:sp>
    </p:spTree>
    <p:extLst>
      <p:ext uri="{BB962C8B-B14F-4D97-AF65-F5344CB8AC3E}">
        <p14:creationId xmlns:p14="http://schemas.microsoft.com/office/powerpoint/2010/main" val="5796599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rot="3369348">
            <a:off x="1758720" y="1913452"/>
            <a:ext cx="3315698" cy="4571841"/>
          </a:xfrm>
          <a:prstGeom prst="ellipse">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3" name="2 Elipse">
            <a:hlinkClick r:id="rId2" action="ppaction://hlinkfile"/>
          </p:cNvPr>
          <p:cNvSpPr/>
          <p:nvPr/>
        </p:nvSpPr>
        <p:spPr>
          <a:xfrm rot="2517156">
            <a:off x="2202964" y="3974500"/>
            <a:ext cx="1455507" cy="1872208"/>
          </a:xfrm>
          <a:prstGeom prst="ellipse">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Calibri"/>
              <a:ea typeface="+mn-ea"/>
              <a:cs typeface="+mn-cs"/>
            </a:endParaRPr>
          </a:p>
        </p:txBody>
      </p:sp>
      <p:pic>
        <p:nvPicPr>
          <p:cNvPr id="4" name="Picture 5" descr="C:\Users\Silvia\Desktop\RANA.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2852936"/>
            <a:ext cx="3095625" cy="1857375"/>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467544" y="548680"/>
            <a:ext cx="8136904" cy="1785104"/>
          </a:xfrm>
          <a:prstGeom prst="rect">
            <a:avLst/>
          </a:prstGeom>
          <a:noFill/>
        </p:spPr>
        <p:txBody>
          <a:bodyPr wrap="square" rtlCol="0">
            <a:spAutoFit/>
          </a:bodyPr>
          <a:lstStyle/>
          <a:p>
            <a:pPr algn="just"/>
            <a:r>
              <a:rPr lang="es-ES" dirty="0" smtClean="0"/>
              <a:t>	</a:t>
            </a:r>
            <a:r>
              <a:rPr lang="es-ES" sz="2200" dirty="0" smtClean="0"/>
              <a:t>La Inferencia Estadística supone un salto de lo </a:t>
            </a:r>
            <a:r>
              <a:rPr lang="es-ES" sz="2200" dirty="0" err="1" smtClean="0"/>
              <a:t>muestral</a:t>
            </a:r>
            <a:r>
              <a:rPr lang="es-ES" sz="2200" dirty="0" smtClean="0"/>
              <a:t> a lo poblacional. Ese salto conlleva la posibilidad de error. Lo propio de los  métodos de Inferencia Estadística es que ese salto no se da en el vacío sino que se da controlando la probabilidad de error.</a:t>
            </a:r>
            <a:endParaRPr lang="es-ES" sz="2200" dirty="0"/>
          </a:p>
        </p:txBody>
      </p:sp>
      <p:sp>
        <p:nvSpPr>
          <p:cNvPr id="6" name="1 Título"/>
          <p:cNvSpPr txBox="1">
            <a:spLocks/>
          </p:cNvSpPr>
          <p:nvPr/>
        </p:nvSpPr>
        <p:spPr>
          <a:xfrm>
            <a:off x="3923928" y="5429944"/>
            <a:ext cx="5040560" cy="1326708"/>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s-ES" dirty="0" smtClean="0"/>
              <a:t>De lo </a:t>
            </a:r>
            <a:r>
              <a:rPr lang="es-ES" dirty="0" err="1" smtClean="0"/>
              <a:t>Muestral</a:t>
            </a:r>
            <a:r>
              <a:rPr lang="es-ES" dirty="0" smtClean="0"/>
              <a:t> a lo Poblacional</a:t>
            </a:r>
            <a:endParaRPr lang="es-ES" dirty="0"/>
          </a:p>
        </p:txBody>
      </p:sp>
    </p:spTree>
    <p:extLst>
      <p:ext uri="{BB962C8B-B14F-4D97-AF65-F5344CB8AC3E}">
        <p14:creationId xmlns:p14="http://schemas.microsoft.com/office/powerpoint/2010/main" val="2689399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805807" y="980728"/>
            <a:ext cx="7488832" cy="4031873"/>
          </a:xfrm>
          <a:prstGeom prst="rect">
            <a:avLst/>
          </a:prstGeom>
          <a:noFill/>
        </p:spPr>
        <p:txBody>
          <a:bodyPr wrap="square" rtlCol="0">
            <a:spAutoFit/>
          </a:bodyPr>
          <a:lstStyle/>
          <a:p>
            <a:pPr algn="just">
              <a:spcBef>
                <a:spcPts val="2400"/>
              </a:spcBef>
            </a:pPr>
            <a:r>
              <a:rPr lang="es-ES" sz="2400" dirty="0" smtClean="0">
                <a:solidFill>
                  <a:prstClr val="black"/>
                </a:solidFill>
              </a:rPr>
              <a:t>	Para un diagnóstico de la calidad educativa de la escuela media en la Ciudad de Buenos Aires se</a:t>
            </a:r>
            <a:r>
              <a:rPr lang="es-ES" sz="2400" dirty="0" smtClean="0"/>
              <a:t> lanzará </a:t>
            </a:r>
            <a:r>
              <a:rPr lang="es-ES" sz="2400" dirty="0" smtClean="0">
                <a:solidFill>
                  <a:prstClr val="black"/>
                </a:solidFill>
              </a:rPr>
              <a:t>un operativo de evaluación en 2021. </a:t>
            </a:r>
          </a:p>
          <a:p>
            <a:pPr algn="just">
              <a:spcBef>
                <a:spcPts val="2400"/>
              </a:spcBef>
            </a:pPr>
            <a:r>
              <a:rPr lang="es-ES" sz="2400" dirty="0" smtClean="0">
                <a:solidFill>
                  <a:prstClr val="black"/>
                </a:solidFill>
              </a:rPr>
              <a:t>	Se considerarán los aprendizajes adquiridos por los alumnos hacia final del tercer año (octubre).</a:t>
            </a:r>
          </a:p>
          <a:p>
            <a:pPr algn="just">
              <a:spcBef>
                <a:spcPts val="2400"/>
              </a:spcBef>
            </a:pPr>
            <a:r>
              <a:rPr lang="es-ES" sz="2400" dirty="0" smtClean="0">
                <a:solidFill>
                  <a:prstClr val="black"/>
                </a:solidFill>
              </a:rPr>
              <a:t>	Se diseña un examen e interesa tener información sobre el tiempo necesario para su resolución. Es decir; el examen se pone a </a:t>
            </a:r>
            <a:r>
              <a:rPr lang="es-ES" sz="2400" dirty="0" smtClean="0"/>
              <a:t>prueba en una muestra piloto.</a:t>
            </a:r>
            <a:endParaRPr lang="es-ES" sz="2400" dirty="0"/>
          </a:p>
        </p:txBody>
      </p:sp>
      <p:sp>
        <p:nvSpPr>
          <p:cNvPr id="4" name="Título 1">
            <a:extLst>
              <a:ext uri="{FF2B5EF4-FFF2-40B4-BE49-F238E27FC236}">
                <a16:creationId xmlns:a16="http://schemas.microsoft.com/office/drawing/2014/main" id="{0E7C986C-388F-4BC9-9F46-2A5B0B5A1580}"/>
              </a:ext>
            </a:extLst>
          </p:cNvPr>
          <p:cNvSpPr txBox="1">
            <a:spLocks/>
          </p:cNvSpPr>
          <p:nvPr/>
        </p:nvSpPr>
        <p:spPr>
          <a:xfrm>
            <a:off x="5652120" y="5554980"/>
            <a:ext cx="2541643" cy="1143000"/>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s-ES" sz="4400" dirty="0" smtClean="0"/>
              <a:t>Ejemplo</a:t>
            </a:r>
            <a:endParaRPr lang="es-AR" sz="4400" dirty="0"/>
          </a:p>
        </p:txBody>
      </p:sp>
    </p:spTree>
    <p:extLst>
      <p:ext uri="{BB962C8B-B14F-4D97-AF65-F5344CB8AC3E}">
        <p14:creationId xmlns:p14="http://schemas.microsoft.com/office/powerpoint/2010/main" val="3256004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1124744"/>
            <a:ext cx="7776864" cy="4401205"/>
          </a:xfrm>
          <a:prstGeom prst="rect">
            <a:avLst/>
          </a:prstGeom>
          <a:noFill/>
        </p:spPr>
        <p:txBody>
          <a:bodyPr wrap="square" rtlCol="0">
            <a:spAutoFit/>
          </a:bodyPr>
          <a:lstStyle/>
          <a:p>
            <a:pPr algn="just"/>
            <a:r>
              <a:rPr lang="es-ES" sz="2800" i="1" dirty="0" smtClean="0">
                <a:solidFill>
                  <a:prstClr val="black"/>
                </a:solidFill>
                <a:latin typeface="Times New Roman" panose="02020603050405020304" pitchFamily="18" charset="0"/>
                <a:cs typeface="Times New Roman" panose="02020603050405020304" pitchFamily="18" charset="0"/>
              </a:rPr>
              <a:t>X</a:t>
            </a:r>
            <a:r>
              <a:rPr lang="es-ES" sz="2800" dirty="0" smtClean="0">
                <a:solidFill>
                  <a:prstClr val="black"/>
                </a:solidFill>
              </a:rPr>
              <a:t> = Tiempo (en minutos) que necesitarían los alumnos para resolver el examen.</a:t>
            </a:r>
          </a:p>
          <a:p>
            <a:pPr algn="just"/>
            <a:endParaRPr lang="es-ES" sz="2800" dirty="0">
              <a:solidFill>
                <a:prstClr val="black"/>
              </a:solidFill>
            </a:endParaRPr>
          </a:p>
          <a:p>
            <a:pPr algn="just"/>
            <a:r>
              <a:rPr lang="es-ES" sz="2800" dirty="0" smtClean="0">
                <a:solidFill>
                  <a:prstClr val="black"/>
                </a:solidFill>
              </a:rPr>
              <a:t>Población:  Los alumnos de tercer año de la escuela media de la Ciudad de Buenos Aires en octubre de 2021.</a:t>
            </a:r>
          </a:p>
          <a:p>
            <a:pPr algn="just"/>
            <a:endParaRPr lang="es-ES" sz="2800" dirty="0">
              <a:solidFill>
                <a:prstClr val="black"/>
              </a:solidFill>
            </a:endParaRPr>
          </a:p>
          <a:p>
            <a:pPr algn="just"/>
            <a:r>
              <a:rPr lang="es-ES" sz="2800" dirty="0" smtClean="0">
                <a:solidFill>
                  <a:prstClr val="black"/>
                </a:solidFill>
              </a:rPr>
              <a:t>Muestra: Alumnos de tercer año seleccionados para el ensayo piloto con algún criterio conveniente de muestreo.</a:t>
            </a:r>
            <a:endParaRPr lang="es-ES" sz="2800" dirty="0">
              <a:solidFill>
                <a:prstClr val="black"/>
              </a:solidFill>
            </a:endParaRPr>
          </a:p>
        </p:txBody>
      </p:sp>
      <p:sp>
        <p:nvSpPr>
          <p:cNvPr id="3" name="Título 1">
            <a:extLst>
              <a:ext uri="{FF2B5EF4-FFF2-40B4-BE49-F238E27FC236}">
                <a16:creationId xmlns:a16="http://schemas.microsoft.com/office/drawing/2014/main" id="{0E7C986C-388F-4BC9-9F46-2A5B0B5A1580}"/>
              </a:ext>
            </a:extLst>
          </p:cNvPr>
          <p:cNvSpPr txBox="1">
            <a:spLocks/>
          </p:cNvSpPr>
          <p:nvPr/>
        </p:nvSpPr>
        <p:spPr>
          <a:xfrm>
            <a:off x="5652120" y="5554980"/>
            <a:ext cx="2541643" cy="1143000"/>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s-ES" sz="4400" dirty="0" smtClean="0"/>
              <a:t>Ejemplo</a:t>
            </a:r>
            <a:endParaRPr lang="es-AR" sz="4400" dirty="0"/>
          </a:p>
        </p:txBody>
      </p:sp>
    </p:spTree>
    <p:extLst>
      <p:ext uri="{BB962C8B-B14F-4D97-AF65-F5344CB8AC3E}">
        <p14:creationId xmlns:p14="http://schemas.microsoft.com/office/powerpoint/2010/main" val="1409419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42366" y="548680"/>
            <a:ext cx="7624645" cy="4524315"/>
          </a:xfrm>
          <a:prstGeom prst="rect">
            <a:avLst/>
          </a:prstGeom>
          <a:noFill/>
        </p:spPr>
        <p:txBody>
          <a:bodyPr wrap="square" rtlCol="0">
            <a:spAutoFit/>
          </a:bodyPr>
          <a:lstStyle/>
          <a:p>
            <a:pPr algn="just"/>
            <a:r>
              <a:rPr lang="es-ES" sz="2400" dirty="0" smtClean="0">
                <a:solidFill>
                  <a:prstClr val="black"/>
                </a:solidFill>
                <a:latin typeface="+mj-lt"/>
                <a:cs typeface="Times New Roman" panose="02020603050405020304" pitchFamily="18" charset="0"/>
              </a:rPr>
              <a:t>¿Qué podría interesar conocer en la población?</a:t>
            </a:r>
          </a:p>
          <a:p>
            <a:pPr algn="just"/>
            <a:endParaRPr lang="es-ES" sz="2400" dirty="0">
              <a:solidFill>
                <a:prstClr val="black"/>
              </a:solidFill>
              <a:latin typeface="+mj-lt"/>
              <a:cs typeface="Times New Roman" panose="02020603050405020304" pitchFamily="18" charset="0"/>
            </a:endParaRPr>
          </a:p>
          <a:p>
            <a:pPr algn="just"/>
            <a:r>
              <a:rPr lang="es-ES" sz="2400" dirty="0" smtClean="0">
                <a:solidFill>
                  <a:prstClr val="black"/>
                </a:solidFill>
                <a:latin typeface="+mj-lt"/>
                <a:cs typeface="Times New Roman" panose="02020603050405020304" pitchFamily="18" charset="0"/>
              </a:rPr>
              <a:t>El tiempo medio que necesitarían para resolver la prueba: </a:t>
            </a:r>
            <a:r>
              <a:rPr lang="es-ES" sz="2400" b="1" i="1" dirty="0" smtClean="0">
                <a:solidFill>
                  <a:prstClr val="black"/>
                </a:solidFill>
                <a:latin typeface="Symbol" panose="05050102010706020507" pitchFamily="18" charset="2"/>
                <a:cs typeface="Times New Roman" panose="02020603050405020304" pitchFamily="18" charset="0"/>
              </a:rPr>
              <a:t>m</a:t>
            </a:r>
          </a:p>
          <a:p>
            <a:pPr algn="just"/>
            <a:endParaRPr lang="es-ES" sz="2400" dirty="0">
              <a:solidFill>
                <a:prstClr val="black"/>
              </a:solidFill>
              <a:latin typeface="+mj-lt"/>
              <a:cs typeface="Times New Roman" panose="02020603050405020304" pitchFamily="18" charset="0"/>
            </a:endParaRPr>
          </a:p>
          <a:p>
            <a:pPr algn="just"/>
            <a:r>
              <a:rPr lang="es-ES" sz="2400" dirty="0" smtClean="0">
                <a:solidFill>
                  <a:prstClr val="black"/>
                </a:solidFill>
                <a:latin typeface="+mj-lt"/>
                <a:cs typeface="Times New Roman" panose="02020603050405020304" pitchFamily="18" charset="0"/>
              </a:rPr>
              <a:t>La proporción de alumnos que necesitarían más de 60 minutos para resolverla: </a:t>
            </a:r>
            <a:r>
              <a:rPr lang="es-ES" sz="2400" b="1" i="1" dirty="0" smtClean="0">
                <a:solidFill>
                  <a:prstClr val="black"/>
                </a:solidFill>
                <a:latin typeface="Times New Roman" panose="02020603050405020304" pitchFamily="18" charset="0"/>
                <a:cs typeface="Times New Roman" panose="02020603050405020304" pitchFamily="18" charset="0"/>
              </a:rPr>
              <a:t>p</a:t>
            </a:r>
          </a:p>
          <a:p>
            <a:pPr algn="just"/>
            <a:endParaRPr lang="es-ES" sz="2400" dirty="0">
              <a:solidFill>
                <a:prstClr val="black"/>
              </a:solidFill>
              <a:latin typeface="+mj-lt"/>
              <a:cs typeface="Times New Roman" panose="02020603050405020304" pitchFamily="18" charset="0"/>
            </a:endParaRPr>
          </a:p>
          <a:p>
            <a:pPr algn="just"/>
            <a:r>
              <a:rPr lang="es-ES" sz="2400" dirty="0" smtClean="0">
                <a:solidFill>
                  <a:prstClr val="black"/>
                </a:solidFill>
                <a:latin typeface="+mj-lt"/>
                <a:cs typeface="Times New Roman" panose="02020603050405020304" pitchFamily="18" charset="0"/>
              </a:rPr>
              <a:t>La variabilidad de los tiempos: </a:t>
            </a:r>
            <a:r>
              <a:rPr lang="es-ES" sz="2400" b="1" i="1" dirty="0" smtClean="0">
                <a:solidFill>
                  <a:prstClr val="black"/>
                </a:solidFill>
                <a:latin typeface="Symbol" panose="05050102010706020507" pitchFamily="18" charset="2"/>
                <a:cs typeface="Times New Roman" panose="02020603050405020304" pitchFamily="18" charset="0"/>
              </a:rPr>
              <a:t>s</a:t>
            </a:r>
          </a:p>
          <a:p>
            <a:pPr algn="just"/>
            <a:endParaRPr lang="es-ES" sz="2400" dirty="0">
              <a:solidFill>
                <a:prstClr val="black"/>
              </a:solidFill>
              <a:latin typeface="+mj-lt"/>
              <a:cs typeface="Times New Roman" panose="02020603050405020304" pitchFamily="18" charset="0"/>
            </a:endParaRPr>
          </a:p>
          <a:p>
            <a:pPr algn="just"/>
            <a:r>
              <a:rPr lang="es-ES" sz="2400" dirty="0" smtClean="0">
                <a:solidFill>
                  <a:prstClr val="black"/>
                </a:solidFill>
                <a:latin typeface="+mj-lt"/>
                <a:cs typeface="Times New Roman" panose="02020603050405020304" pitchFamily="18" charset="0"/>
              </a:rPr>
              <a:t>La correlación entre el tiempo que emplean en resolver la prueba y el rendimiento en la misma: </a:t>
            </a:r>
            <a:r>
              <a:rPr lang="es-ES" sz="2400" b="1" i="1" dirty="0" smtClean="0">
                <a:solidFill>
                  <a:prstClr val="black"/>
                </a:solidFill>
                <a:latin typeface="Symbol" panose="05050102010706020507" pitchFamily="18" charset="2"/>
                <a:cs typeface="Times New Roman" panose="02020603050405020304" pitchFamily="18" charset="0"/>
              </a:rPr>
              <a:t>r</a:t>
            </a:r>
            <a:endParaRPr lang="es-ES" sz="2400" b="1" i="1" dirty="0">
              <a:solidFill>
                <a:prstClr val="black"/>
              </a:solidFill>
              <a:latin typeface="Symbol" panose="05050102010706020507" pitchFamily="18" charset="2"/>
            </a:endParaRPr>
          </a:p>
        </p:txBody>
      </p:sp>
      <p:sp>
        <p:nvSpPr>
          <p:cNvPr id="3" name="Título 1">
            <a:extLst>
              <a:ext uri="{FF2B5EF4-FFF2-40B4-BE49-F238E27FC236}">
                <a16:creationId xmlns:a16="http://schemas.microsoft.com/office/drawing/2014/main" id="{0E7C986C-388F-4BC9-9F46-2A5B0B5A1580}"/>
              </a:ext>
            </a:extLst>
          </p:cNvPr>
          <p:cNvSpPr txBox="1">
            <a:spLocks/>
          </p:cNvSpPr>
          <p:nvPr/>
        </p:nvSpPr>
        <p:spPr>
          <a:xfrm>
            <a:off x="2987824" y="5229200"/>
            <a:ext cx="5565979" cy="1440160"/>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s-ES" sz="4400" dirty="0" smtClean="0"/>
              <a:t>Algunos Parámetros </a:t>
            </a:r>
          </a:p>
          <a:p>
            <a:pPr marL="0" indent="0">
              <a:buFont typeface="Georgia" pitchFamily="18" charset="0"/>
              <a:buNone/>
            </a:pPr>
            <a:r>
              <a:rPr lang="es-ES" sz="4400" dirty="0" smtClean="0"/>
              <a:t>de Interés</a:t>
            </a:r>
            <a:endParaRPr lang="es-AR" sz="4400" dirty="0"/>
          </a:p>
        </p:txBody>
      </p:sp>
    </p:spTree>
    <p:extLst>
      <p:ext uri="{BB962C8B-B14F-4D97-AF65-F5344CB8AC3E}">
        <p14:creationId xmlns:p14="http://schemas.microsoft.com/office/powerpoint/2010/main" val="4221344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476672"/>
            <a:ext cx="7848872" cy="5262979"/>
          </a:xfrm>
          <a:prstGeom prst="rect">
            <a:avLst/>
          </a:prstGeom>
          <a:noFill/>
        </p:spPr>
        <p:txBody>
          <a:bodyPr wrap="square" rtlCol="0">
            <a:spAutoFit/>
          </a:bodyPr>
          <a:lstStyle/>
          <a:p>
            <a:pPr algn="just"/>
            <a:r>
              <a:rPr lang="es-ES" sz="2400" dirty="0" smtClean="0">
                <a:solidFill>
                  <a:prstClr val="black"/>
                </a:solidFill>
                <a:latin typeface="+mj-lt"/>
                <a:cs typeface="Times New Roman" panose="02020603050405020304" pitchFamily="18" charset="0"/>
              </a:rPr>
              <a:t>	Todos estos parámetros permanecerán desconocidos hasta que se tome el examen a toda la población de estudiantes en cuestión. Pero se quiere tener una idea aproximada de los mismos, una “estimación” previa, para lo cual se pondrá a prueba el examen en una muestra piloto. </a:t>
            </a:r>
          </a:p>
          <a:p>
            <a:pPr algn="just"/>
            <a:endParaRPr lang="es-ES" dirty="0">
              <a:solidFill>
                <a:prstClr val="black"/>
              </a:solidFill>
              <a:latin typeface="+mj-lt"/>
              <a:cs typeface="Times New Roman" panose="02020603050405020304" pitchFamily="18" charset="0"/>
            </a:endParaRPr>
          </a:p>
          <a:p>
            <a:pPr algn="just"/>
            <a:r>
              <a:rPr lang="es-ES" sz="2400" dirty="0" smtClean="0">
                <a:solidFill>
                  <a:prstClr val="black"/>
                </a:solidFill>
                <a:latin typeface="+mj-lt"/>
                <a:cs typeface="Times New Roman" panose="02020603050405020304" pitchFamily="18" charset="0"/>
              </a:rPr>
              <a:t>	Se quiere tener una estimación previa porque, eventualmente habrá que ajustar la prueba para que funcione bien cuando se la administre a la población.</a:t>
            </a:r>
          </a:p>
          <a:p>
            <a:pPr algn="just"/>
            <a:endParaRPr lang="es-ES" dirty="0">
              <a:solidFill>
                <a:prstClr val="black"/>
              </a:solidFill>
              <a:latin typeface="+mj-lt"/>
              <a:cs typeface="Times New Roman" panose="02020603050405020304" pitchFamily="18" charset="0"/>
            </a:endParaRPr>
          </a:p>
          <a:p>
            <a:pPr algn="just"/>
            <a:r>
              <a:rPr lang="es-ES" sz="2400" dirty="0" smtClean="0">
                <a:solidFill>
                  <a:prstClr val="black"/>
                </a:solidFill>
                <a:latin typeface="+mj-lt"/>
                <a:cs typeface="Times New Roman" panose="02020603050405020304" pitchFamily="18" charset="0"/>
              </a:rPr>
              <a:t>	Típicamente, los parámetros poblacionales son desconocidos. Para estimarlos, se calculan las características análogas a nivel </a:t>
            </a:r>
            <a:r>
              <a:rPr lang="es-ES" sz="2400" dirty="0" err="1" smtClean="0">
                <a:solidFill>
                  <a:prstClr val="black"/>
                </a:solidFill>
                <a:latin typeface="+mj-lt"/>
                <a:cs typeface="Times New Roman" panose="02020603050405020304" pitchFamily="18" charset="0"/>
              </a:rPr>
              <a:t>muestral</a:t>
            </a:r>
            <a:r>
              <a:rPr lang="es-ES" sz="2400" dirty="0" smtClean="0">
                <a:solidFill>
                  <a:prstClr val="black"/>
                </a:solidFill>
                <a:latin typeface="+mj-lt"/>
                <a:cs typeface="Times New Roman" panose="02020603050405020304" pitchFamily="18" charset="0"/>
              </a:rPr>
              <a:t>.</a:t>
            </a:r>
          </a:p>
        </p:txBody>
      </p:sp>
      <p:sp>
        <p:nvSpPr>
          <p:cNvPr id="3" name="Título 1">
            <a:extLst>
              <a:ext uri="{FF2B5EF4-FFF2-40B4-BE49-F238E27FC236}">
                <a16:creationId xmlns:a16="http://schemas.microsoft.com/office/drawing/2014/main" id="{0E7C986C-388F-4BC9-9F46-2A5B0B5A1580}"/>
              </a:ext>
            </a:extLst>
          </p:cNvPr>
          <p:cNvSpPr txBox="1">
            <a:spLocks/>
          </p:cNvSpPr>
          <p:nvPr/>
        </p:nvSpPr>
        <p:spPr>
          <a:xfrm>
            <a:off x="1763688" y="5949280"/>
            <a:ext cx="7150155" cy="720080"/>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s-ES" sz="4400" dirty="0" smtClean="0"/>
              <a:t>Parámetros y Estimadores</a:t>
            </a:r>
            <a:endParaRPr lang="es-AR" sz="4400" dirty="0"/>
          </a:p>
        </p:txBody>
      </p:sp>
    </p:spTree>
    <p:extLst>
      <p:ext uri="{BB962C8B-B14F-4D97-AF65-F5344CB8AC3E}">
        <p14:creationId xmlns:p14="http://schemas.microsoft.com/office/powerpoint/2010/main" val="3108858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rot="3369348">
            <a:off x="1871692" y="602942"/>
            <a:ext cx="5963246" cy="5250807"/>
          </a:xfrm>
          <a:prstGeom prst="ellipse">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3" name="2 Elipse"/>
          <p:cNvSpPr/>
          <p:nvPr/>
        </p:nvSpPr>
        <p:spPr>
          <a:xfrm rot="2517156">
            <a:off x="2643129" y="3419238"/>
            <a:ext cx="3123161" cy="1872208"/>
          </a:xfrm>
          <a:prstGeom prst="ellipse">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Calibri"/>
              <a:ea typeface="+mn-ea"/>
              <a:cs typeface="+mn-cs"/>
            </a:endParaRPr>
          </a:p>
        </p:txBody>
      </p:sp>
      <mc:AlternateContent xmlns:mc="http://schemas.openxmlformats.org/markup-compatibility/2006" xmlns:a14="http://schemas.microsoft.com/office/drawing/2010/main">
        <mc:Choice Requires="a14">
          <p:sp>
            <p:nvSpPr>
              <p:cNvPr id="4" name="3 CuadroTexto"/>
              <p:cNvSpPr txBox="1"/>
              <p:nvPr/>
            </p:nvSpPr>
            <p:spPr>
              <a:xfrm>
                <a:off x="3219772" y="3375519"/>
                <a:ext cx="678391" cy="83099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ES" sz="4800" i="1" smtClean="0">
                              <a:solidFill>
                                <a:prstClr val="black"/>
                              </a:solidFill>
                              <a:latin typeface="Cambria Math" panose="02040503050406030204" pitchFamily="18" charset="0"/>
                            </a:rPr>
                          </m:ctrlPr>
                        </m:accPr>
                        <m:e>
                          <m:r>
                            <a:rPr lang="es-ES" sz="4800" b="1" i="1" smtClean="0">
                              <a:solidFill>
                                <a:prstClr val="black"/>
                              </a:solidFill>
                              <a:latin typeface="Cambria Math"/>
                            </a:rPr>
                            <m:t>𝒙</m:t>
                          </m:r>
                        </m:e>
                      </m:acc>
                    </m:oMath>
                  </m:oMathPara>
                </a14:m>
                <a:endParaRPr lang="es-ES" sz="4800" dirty="0">
                  <a:solidFill>
                    <a:prstClr val="black"/>
                  </a:solidFill>
                  <a:latin typeface="Calibri"/>
                </a:endParaRPr>
              </a:p>
            </p:txBody>
          </p:sp>
        </mc:Choice>
        <mc:Fallback xmlns="">
          <p:sp>
            <p:nvSpPr>
              <p:cNvPr id="4" name="3 CuadroTexto"/>
              <p:cNvSpPr txBox="1">
                <a:spLocks noRot="1" noChangeAspect="1" noMove="1" noResize="1" noEditPoints="1" noAdjustHandles="1" noChangeArrowheads="1" noChangeShapeType="1" noTextEdit="1"/>
              </p:cNvSpPr>
              <p:nvPr/>
            </p:nvSpPr>
            <p:spPr>
              <a:xfrm>
                <a:off x="3219772" y="3375519"/>
                <a:ext cx="678391" cy="830997"/>
              </a:xfrm>
              <a:prstGeom prst="rect">
                <a:avLst/>
              </a:prstGeom>
              <a:blipFill rotWithShape="1">
                <a:blip r:embed="rId3"/>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5" name="4 CuadroTexto"/>
              <p:cNvSpPr txBox="1"/>
              <p:nvPr/>
            </p:nvSpPr>
            <p:spPr>
              <a:xfrm>
                <a:off x="3331939" y="1272697"/>
                <a:ext cx="566224" cy="8309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s-ES" sz="4800" b="1" i="1" smtClean="0">
                          <a:solidFill>
                            <a:prstClr val="black"/>
                          </a:solidFill>
                          <a:latin typeface="Cambria Math"/>
                          <a:sym typeface="Symbol"/>
                        </a:rPr>
                        <m:t></m:t>
                      </m:r>
                    </m:oMath>
                  </m:oMathPara>
                </a14:m>
                <a:endParaRPr lang="es-ES" sz="4800" b="1" dirty="0">
                  <a:solidFill>
                    <a:prstClr val="black"/>
                  </a:solidFill>
                  <a:latin typeface="Calibri"/>
                </a:endParaRPr>
              </a:p>
            </p:txBody>
          </p:sp>
        </mc:Choice>
        <mc:Fallback xmlns="">
          <p:sp>
            <p:nvSpPr>
              <p:cNvPr id="5" name="4 CuadroTexto"/>
              <p:cNvSpPr txBox="1">
                <a:spLocks noRot="1" noChangeAspect="1" noMove="1" noResize="1" noEditPoints="1" noAdjustHandles="1" noChangeArrowheads="1" noChangeShapeType="1" noTextEdit="1"/>
              </p:cNvSpPr>
              <p:nvPr/>
            </p:nvSpPr>
            <p:spPr>
              <a:xfrm>
                <a:off x="3331939" y="1272697"/>
                <a:ext cx="566224" cy="830997"/>
              </a:xfrm>
              <a:prstGeom prst="rect">
                <a:avLst/>
              </a:prstGeom>
              <a:blipFill rotWithShape="1">
                <a:blip r:embed="rId4"/>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6" name="5 CuadroTexto"/>
              <p:cNvSpPr txBox="1"/>
              <p:nvPr/>
            </p:nvSpPr>
            <p:spPr>
              <a:xfrm>
                <a:off x="5004048" y="1124744"/>
                <a:ext cx="566224" cy="8309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s-ES" sz="4800" i="1" smtClean="0">
                          <a:solidFill>
                            <a:prstClr val="black"/>
                          </a:solidFill>
                          <a:latin typeface="Cambria Math"/>
                          <a:sym typeface="Symbol"/>
                        </a:rPr>
                        <m:t>𝑝</m:t>
                      </m:r>
                    </m:oMath>
                  </m:oMathPara>
                </a14:m>
                <a:endParaRPr lang="es-ES" sz="4800" dirty="0">
                  <a:solidFill>
                    <a:prstClr val="black"/>
                  </a:solidFill>
                  <a:latin typeface="Calibri"/>
                </a:endParaRPr>
              </a:p>
            </p:txBody>
          </p:sp>
        </mc:Choice>
        <mc:Fallback xmlns="">
          <p:sp>
            <p:nvSpPr>
              <p:cNvPr id="6" name="5 CuadroTexto"/>
              <p:cNvSpPr txBox="1">
                <a:spLocks noRot="1" noChangeAspect="1" noMove="1" noResize="1" noEditPoints="1" noAdjustHandles="1" noChangeArrowheads="1" noChangeShapeType="1" noTextEdit="1"/>
              </p:cNvSpPr>
              <p:nvPr/>
            </p:nvSpPr>
            <p:spPr>
              <a:xfrm>
                <a:off x="5004048" y="1124744"/>
                <a:ext cx="566224" cy="830997"/>
              </a:xfrm>
              <a:prstGeom prst="rect">
                <a:avLst/>
              </a:prstGeom>
              <a:blipFill rotWithShape="1">
                <a:blip r:embed="rId5"/>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7" name="6 CuadroTexto"/>
              <p:cNvSpPr txBox="1"/>
              <p:nvPr/>
            </p:nvSpPr>
            <p:spPr>
              <a:xfrm>
                <a:off x="6119813" y="3229525"/>
                <a:ext cx="566224" cy="8309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s-ES" sz="4800" b="1" i="1" smtClean="0">
                          <a:solidFill>
                            <a:prstClr val="black"/>
                          </a:solidFill>
                          <a:latin typeface="Cambria Math"/>
                          <a:sym typeface="Symbol"/>
                        </a:rPr>
                        <m:t></m:t>
                      </m:r>
                    </m:oMath>
                  </m:oMathPara>
                </a14:m>
                <a:endParaRPr lang="es-ES" sz="4800" b="1" dirty="0">
                  <a:solidFill>
                    <a:prstClr val="black"/>
                  </a:solidFill>
                  <a:latin typeface="Calibri"/>
                </a:endParaRPr>
              </a:p>
            </p:txBody>
          </p:sp>
        </mc:Choice>
        <mc:Fallback xmlns="">
          <p:sp>
            <p:nvSpPr>
              <p:cNvPr id="7" name="6 CuadroTexto"/>
              <p:cNvSpPr txBox="1">
                <a:spLocks noRot="1" noChangeAspect="1" noMove="1" noResize="1" noEditPoints="1" noAdjustHandles="1" noChangeArrowheads="1" noChangeShapeType="1" noTextEdit="1"/>
              </p:cNvSpPr>
              <p:nvPr/>
            </p:nvSpPr>
            <p:spPr>
              <a:xfrm>
                <a:off x="6119813" y="3229525"/>
                <a:ext cx="566224" cy="830997"/>
              </a:xfrm>
              <a:prstGeom prst="rect">
                <a:avLst/>
              </a:prstGeom>
              <a:blipFill rotWithShape="1">
                <a:blip r:embed="rId6"/>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8" name="7 CuadroTexto"/>
              <p:cNvSpPr txBox="1"/>
              <p:nvPr/>
            </p:nvSpPr>
            <p:spPr>
              <a:xfrm>
                <a:off x="6611743" y="4591305"/>
                <a:ext cx="566224" cy="8309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s-ES" sz="4800" b="1" i="1" smtClean="0">
                          <a:solidFill>
                            <a:prstClr val="black"/>
                          </a:solidFill>
                          <a:latin typeface="Cambria Math"/>
                          <a:sym typeface="Symbol"/>
                        </a:rPr>
                        <m:t></m:t>
                      </m:r>
                    </m:oMath>
                  </m:oMathPara>
                </a14:m>
                <a:endParaRPr lang="es-ES" sz="4800" b="1" dirty="0">
                  <a:solidFill>
                    <a:prstClr val="black"/>
                  </a:solidFill>
                  <a:latin typeface="Calibri"/>
                </a:endParaRPr>
              </a:p>
            </p:txBody>
          </p:sp>
        </mc:Choice>
        <mc:Fallback xmlns="">
          <p:sp>
            <p:nvSpPr>
              <p:cNvPr id="8" name="7 CuadroTexto"/>
              <p:cNvSpPr txBox="1">
                <a:spLocks noRot="1" noChangeAspect="1" noMove="1" noResize="1" noEditPoints="1" noAdjustHandles="1" noChangeArrowheads="1" noChangeShapeType="1" noTextEdit="1"/>
              </p:cNvSpPr>
              <p:nvPr/>
            </p:nvSpPr>
            <p:spPr>
              <a:xfrm>
                <a:off x="6611743" y="4591305"/>
                <a:ext cx="566224" cy="830997"/>
              </a:xfrm>
              <a:prstGeom prst="rect">
                <a:avLst/>
              </a:prstGeom>
              <a:blipFill rotWithShape="1">
                <a:blip r:embed="rId7"/>
                <a:stretch>
                  <a:fillRect/>
                </a:stretch>
              </a:blipFill>
            </p:spPr>
            <p:txBody>
              <a:bodyPr/>
              <a:lstStyle/>
              <a:p>
                <a:r>
                  <a:rPr lang="es-ES">
                    <a:noFill/>
                  </a:rPr>
                  <a:t> </a:t>
                </a:r>
              </a:p>
            </p:txBody>
          </p:sp>
        </mc:Fallback>
      </mc:AlternateContent>
      <p:sp>
        <p:nvSpPr>
          <p:cNvPr id="9" name="8 CuadroTexto"/>
          <p:cNvSpPr txBox="1"/>
          <p:nvPr/>
        </p:nvSpPr>
        <p:spPr>
          <a:xfrm>
            <a:off x="3792598" y="4012947"/>
            <a:ext cx="453356" cy="830997"/>
          </a:xfrm>
          <a:prstGeom prst="rect">
            <a:avLst/>
          </a:prstGeom>
          <a:noFill/>
        </p:spPr>
        <p:txBody>
          <a:bodyPr wrap="square" rtlCol="0">
            <a:spAutoFit/>
          </a:bodyPr>
          <a:lstStyle/>
          <a:p>
            <a:r>
              <a:rPr lang="es-ES" sz="4800" b="1" i="1" dirty="0" smtClean="0">
                <a:solidFill>
                  <a:prstClr val="black"/>
                </a:solidFill>
                <a:latin typeface="Times New Roman" panose="02020603050405020304" pitchFamily="18" charset="0"/>
                <a:cs typeface="Times New Roman" panose="02020603050405020304" pitchFamily="18" charset="0"/>
              </a:rPr>
              <a:t>f</a:t>
            </a:r>
            <a:r>
              <a:rPr lang="es-ES" sz="4800" b="1" dirty="0" smtClean="0">
                <a:solidFill>
                  <a:prstClr val="black"/>
                </a:solidFill>
                <a:latin typeface="Calibri"/>
              </a:rPr>
              <a:t> </a:t>
            </a:r>
            <a:endParaRPr lang="es-ES" sz="4800" b="1" dirty="0">
              <a:solidFill>
                <a:prstClr val="black"/>
              </a:solidFill>
              <a:latin typeface="Calibri"/>
            </a:endParaRPr>
          </a:p>
        </p:txBody>
      </p:sp>
      <p:sp>
        <p:nvSpPr>
          <p:cNvPr id="10" name="9 CuadroTexto"/>
          <p:cNvSpPr txBox="1"/>
          <p:nvPr/>
        </p:nvSpPr>
        <p:spPr>
          <a:xfrm>
            <a:off x="4957562" y="4285675"/>
            <a:ext cx="429926" cy="830997"/>
          </a:xfrm>
          <a:prstGeom prst="rect">
            <a:avLst/>
          </a:prstGeom>
          <a:noFill/>
        </p:spPr>
        <p:txBody>
          <a:bodyPr wrap="none" rtlCol="0">
            <a:spAutoFit/>
          </a:bodyPr>
          <a:lstStyle/>
          <a:p>
            <a:r>
              <a:rPr lang="es-ES" sz="4800" b="1" dirty="0" smtClean="0">
                <a:solidFill>
                  <a:prstClr val="black"/>
                </a:solidFill>
                <a:latin typeface="Calibri"/>
              </a:rPr>
              <a:t>s</a:t>
            </a:r>
            <a:endParaRPr lang="es-ES" sz="4800" b="1" dirty="0">
              <a:solidFill>
                <a:prstClr val="black"/>
              </a:solidFill>
              <a:latin typeface="Calibri"/>
            </a:endParaRPr>
          </a:p>
        </p:txBody>
      </p:sp>
      <p:sp>
        <p:nvSpPr>
          <p:cNvPr id="11" name="10 CuadroTexto"/>
          <p:cNvSpPr txBox="1"/>
          <p:nvPr/>
        </p:nvSpPr>
        <p:spPr>
          <a:xfrm>
            <a:off x="4608769" y="4814051"/>
            <a:ext cx="404278" cy="830997"/>
          </a:xfrm>
          <a:prstGeom prst="rect">
            <a:avLst/>
          </a:prstGeom>
          <a:noFill/>
        </p:spPr>
        <p:txBody>
          <a:bodyPr wrap="none" rtlCol="0">
            <a:spAutoFit/>
          </a:bodyPr>
          <a:lstStyle/>
          <a:p>
            <a:r>
              <a:rPr lang="es-ES" sz="4800" b="1" dirty="0" smtClean="0">
                <a:solidFill>
                  <a:prstClr val="black"/>
                </a:solidFill>
                <a:latin typeface="Calibri"/>
              </a:rPr>
              <a:t>r</a:t>
            </a:r>
            <a:endParaRPr lang="es-ES" sz="4800" b="1" dirty="0">
              <a:solidFill>
                <a:prstClr val="black"/>
              </a:solidFill>
              <a:latin typeface="Calibri"/>
            </a:endParaRPr>
          </a:p>
        </p:txBody>
      </p:sp>
      <p:cxnSp>
        <p:nvCxnSpPr>
          <p:cNvPr id="12" name="11 Conector curvado"/>
          <p:cNvCxnSpPr>
            <a:stCxn id="4" idx="1"/>
            <a:endCxn id="5" idx="1"/>
          </p:cNvCxnSpPr>
          <p:nvPr/>
        </p:nvCxnSpPr>
        <p:spPr>
          <a:xfrm rot="10800000" flipH="1">
            <a:off x="3219771" y="1688196"/>
            <a:ext cx="112167" cy="2102822"/>
          </a:xfrm>
          <a:prstGeom prst="curvedConnector3">
            <a:avLst>
              <a:gd name="adj1" fmla="val -451911"/>
            </a:avLst>
          </a:prstGeom>
          <a:noFill/>
          <a:ln w="25400" cap="flat" cmpd="sng" algn="ctr">
            <a:solidFill>
              <a:srgbClr val="4F81BD">
                <a:shade val="95000"/>
                <a:satMod val="105000"/>
              </a:srgbClr>
            </a:solidFill>
            <a:prstDash val="solid"/>
            <a:tailEnd type="arrow"/>
          </a:ln>
          <a:effectLst/>
        </p:spPr>
      </p:cxnSp>
      <p:cxnSp>
        <p:nvCxnSpPr>
          <p:cNvPr id="13" name="12 Conector curvado"/>
          <p:cNvCxnSpPr>
            <a:endCxn id="6" idx="2"/>
          </p:cNvCxnSpPr>
          <p:nvPr/>
        </p:nvCxnSpPr>
        <p:spPr>
          <a:xfrm rot="5400000" flipH="1" flipV="1">
            <a:off x="3568582" y="2393263"/>
            <a:ext cx="2156100" cy="1281056"/>
          </a:xfrm>
          <a:prstGeom prst="curvedConnector3">
            <a:avLst>
              <a:gd name="adj1" fmla="val 93332"/>
            </a:avLst>
          </a:prstGeom>
          <a:noFill/>
          <a:ln w="25400" cap="flat" cmpd="sng" algn="ctr">
            <a:solidFill>
              <a:srgbClr val="4F81BD">
                <a:shade val="95000"/>
                <a:satMod val="105000"/>
              </a:srgbClr>
            </a:solidFill>
            <a:prstDash val="solid"/>
            <a:tailEnd type="arrow"/>
          </a:ln>
          <a:effectLst/>
        </p:spPr>
      </p:cxnSp>
      <p:cxnSp>
        <p:nvCxnSpPr>
          <p:cNvPr id="14" name="13 Conector curvado"/>
          <p:cNvCxnSpPr>
            <a:stCxn id="10" idx="0"/>
            <a:endCxn id="7" idx="1"/>
          </p:cNvCxnSpPr>
          <p:nvPr/>
        </p:nvCxnSpPr>
        <p:spPr>
          <a:xfrm rot="5400000" flipH="1" flipV="1">
            <a:off x="5325844" y="3491706"/>
            <a:ext cx="640651" cy="947288"/>
          </a:xfrm>
          <a:prstGeom prst="curvedConnector2">
            <a:avLst/>
          </a:prstGeom>
          <a:noFill/>
          <a:ln w="25400" cap="flat" cmpd="sng" algn="ctr">
            <a:solidFill>
              <a:srgbClr val="4F81BD">
                <a:shade val="95000"/>
                <a:satMod val="105000"/>
              </a:srgbClr>
            </a:solidFill>
            <a:prstDash val="solid"/>
            <a:tailEnd type="arrow"/>
          </a:ln>
          <a:effectLst/>
        </p:spPr>
      </p:cxnSp>
      <p:sp>
        <p:nvSpPr>
          <p:cNvPr id="15" name="14 CuadroTexto"/>
          <p:cNvSpPr txBox="1"/>
          <p:nvPr/>
        </p:nvSpPr>
        <p:spPr>
          <a:xfrm>
            <a:off x="539552" y="256292"/>
            <a:ext cx="2259593" cy="584775"/>
          </a:xfrm>
          <a:prstGeom prst="rect">
            <a:avLst/>
          </a:prstGeom>
          <a:noFill/>
        </p:spPr>
        <p:txBody>
          <a:bodyPr wrap="none" rtlCol="0">
            <a:spAutoFit/>
          </a:bodyPr>
          <a:lstStyle/>
          <a:p>
            <a:r>
              <a:rPr lang="es-ES" sz="3200" dirty="0" smtClean="0">
                <a:solidFill>
                  <a:prstClr val="black"/>
                </a:solidFill>
                <a:latin typeface="Calibri"/>
              </a:rPr>
              <a:t>Valores de </a:t>
            </a:r>
            <a:r>
              <a:rPr lang="es-ES" sz="3200" i="1" dirty="0" smtClean="0">
                <a:solidFill>
                  <a:prstClr val="black"/>
                </a:solidFill>
                <a:latin typeface="Times New Roman" panose="02020603050405020304" pitchFamily="18" charset="0"/>
                <a:cs typeface="Times New Roman" panose="02020603050405020304" pitchFamily="18" charset="0"/>
              </a:rPr>
              <a:t>X</a:t>
            </a:r>
            <a:endParaRPr lang="es-ES" sz="3200" i="1" dirty="0">
              <a:solidFill>
                <a:prstClr val="black"/>
              </a:solidFill>
              <a:latin typeface="Times New Roman" panose="02020603050405020304" pitchFamily="18" charset="0"/>
              <a:cs typeface="Times New Roman" panose="02020603050405020304" pitchFamily="18" charset="0"/>
            </a:endParaRPr>
          </a:p>
        </p:txBody>
      </p:sp>
      <p:sp>
        <p:nvSpPr>
          <p:cNvPr id="16" name="15 CuadroTexto"/>
          <p:cNvSpPr txBox="1"/>
          <p:nvPr/>
        </p:nvSpPr>
        <p:spPr>
          <a:xfrm>
            <a:off x="4204709" y="980728"/>
            <a:ext cx="418704" cy="369332"/>
          </a:xfrm>
          <a:prstGeom prst="rect">
            <a:avLst/>
          </a:prstGeom>
          <a:noFill/>
        </p:spPr>
        <p:txBody>
          <a:bodyPr wrap="none" rtlCol="0">
            <a:spAutoFit/>
          </a:bodyPr>
          <a:lstStyle/>
          <a:p>
            <a:r>
              <a:rPr lang="es-ES" dirty="0" smtClean="0">
                <a:solidFill>
                  <a:prstClr val="black"/>
                </a:solidFill>
                <a:latin typeface="Calibri"/>
              </a:rPr>
              <a:t>68</a:t>
            </a:r>
            <a:endParaRPr lang="es-ES" dirty="0">
              <a:solidFill>
                <a:prstClr val="black"/>
              </a:solidFill>
              <a:latin typeface="Calibri"/>
            </a:endParaRPr>
          </a:p>
        </p:txBody>
      </p:sp>
      <p:sp>
        <p:nvSpPr>
          <p:cNvPr id="17" name="16 CuadroTexto"/>
          <p:cNvSpPr txBox="1"/>
          <p:nvPr/>
        </p:nvSpPr>
        <p:spPr>
          <a:xfrm>
            <a:off x="5836701" y="2370275"/>
            <a:ext cx="418704" cy="369332"/>
          </a:xfrm>
          <a:prstGeom prst="rect">
            <a:avLst/>
          </a:prstGeom>
          <a:noFill/>
        </p:spPr>
        <p:txBody>
          <a:bodyPr wrap="none" rtlCol="0">
            <a:spAutoFit/>
          </a:bodyPr>
          <a:lstStyle/>
          <a:p>
            <a:r>
              <a:rPr lang="es-ES" dirty="0" smtClean="0">
                <a:solidFill>
                  <a:prstClr val="black"/>
                </a:solidFill>
                <a:latin typeface="Calibri"/>
              </a:rPr>
              <a:t>74</a:t>
            </a:r>
            <a:endParaRPr lang="es-ES" dirty="0">
              <a:solidFill>
                <a:prstClr val="black"/>
              </a:solidFill>
              <a:latin typeface="Calibri"/>
            </a:endParaRPr>
          </a:p>
        </p:txBody>
      </p:sp>
      <p:sp>
        <p:nvSpPr>
          <p:cNvPr id="18" name="17 CuadroTexto"/>
          <p:cNvSpPr txBox="1"/>
          <p:nvPr/>
        </p:nvSpPr>
        <p:spPr>
          <a:xfrm>
            <a:off x="6476685" y="4221973"/>
            <a:ext cx="418704" cy="369332"/>
          </a:xfrm>
          <a:prstGeom prst="rect">
            <a:avLst/>
          </a:prstGeom>
          <a:noFill/>
        </p:spPr>
        <p:txBody>
          <a:bodyPr wrap="none" rtlCol="0">
            <a:spAutoFit/>
          </a:bodyPr>
          <a:lstStyle/>
          <a:p>
            <a:r>
              <a:rPr lang="es-ES" dirty="0" smtClean="0">
                <a:solidFill>
                  <a:prstClr val="black"/>
                </a:solidFill>
                <a:latin typeface="Calibri"/>
              </a:rPr>
              <a:t>55</a:t>
            </a:r>
            <a:endParaRPr lang="es-ES" dirty="0">
              <a:solidFill>
                <a:prstClr val="black"/>
              </a:solidFill>
              <a:latin typeface="Calibri"/>
            </a:endParaRPr>
          </a:p>
        </p:txBody>
      </p:sp>
      <p:sp>
        <p:nvSpPr>
          <p:cNvPr id="19" name="18 CuadroTexto"/>
          <p:cNvSpPr txBox="1"/>
          <p:nvPr/>
        </p:nvSpPr>
        <p:spPr>
          <a:xfrm>
            <a:off x="3587400" y="2430556"/>
            <a:ext cx="418704" cy="369332"/>
          </a:xfrm>
          <a:prstGeom prst="rect">
            <a:avLst/>
          </a:prstGeom>
          <a:noFill/>
        </p:spPr>
        <p:txBody>
          <a:bodyPr wrap="none" rtlCol="0">
            <a:spAutoFit/>
          </a:bodyPr>
          <a:lstStyle/>
          <a:p>
            <a:r>
              <a:rPr lang="es-ES" dirty="0" smtClean="0">
                <a:solidFill>
                  <a:prstClr val="black"/>
                </a:solidFill>
                <a:latin typeface="Calibri"/>
              </a:rPr>
              <a:t>92</a:t>
            </a:r>
            <a:endParaRPr lang="es-ES" dirty="0">
              <a:solidFill>
                <a:prstClr val="black"/>
              </a:solidFill>
              <a:latin typeface="Calibri"/>
            </a:endParaRPr>
          </a:p>
        </p:txBody>
      </p:sp>
      <p:sp>
        <p:nvSpPr>
          <p:cNvPr id="20" name="19 CuadroTexto"/>
          <p:cNvSpPr txBox="1"/>
          <p:nvPr/>
        </p:nvSpPr>
        <p:spPr>
          <a:xfrm>
            <a:off x="4168258" y="4797152"/>
            <a:ext cx="418704" cy="369332"/>
          </a:xfrm>
          <a:prstGeom prst="rect">
            <a:avLst/>
          </a:prstGeom>
          <a:noFill/>
        </p:spPr>
        <p:txBody>
          <a:bodyPr wrap="none" rtlCol="0">
            <a:spAutoFit/>
          </a:bodyPr>
          <a:lstStyle/>
          <a:p>
            <a:r>
              <a:rPr lang="es-ES" dirty="0" smtClean="0">
                <a:solidFill>
                  <a:prstClr val="black"/>
                </a:solidFill>
                <a:latin typeface="Calibri"/>
              </a:rPr>
              <a:t>73</a:t>
            </a:r>
            <a:endParaRPr lang="es-ES" dirty="0">
              <a:solidFill>
                <a:prstClr val="black"/>
              </a:solidFill>
              <a:latin typeface="Calibri"/>
            </a:endParaRPr>
          </a:p>
        </p:txBody>
      </p:sp>
      <p:sp>
        <p:nvSpPr>
          <p:cNvPr id="21" name="20 CuadroTexto"/>
          <p:cNvSpPr txBox="1"/>
          <p:nvPr/>
        </p:nvSpPr>
        <p:spPr>
          <a:xfrm>
            <a:off x="3137496" y="4285675"/>
            <a:ext cx="418704" cy="369332"/>
          </a:xfrm>
          <a:prstGeom prst="rect">
            <a:avLst/>
          </a:prstGeom>
          <a:noFill/>
        </p:spPr>
        <p:txBody>
          <a:bodyPr wrap="none" rtlCol="0">
            <a:spAutoFit/>
          </a:bodyPr>
          <a:lstStyle/>
          <a:p>
            <a:r>
              <a:rPr lang="es-ES" dirty="0" smtClean="0">
                <a:solidFill>
                  <a:prstClr val="black"/>
                </a:solidFill>
                <a:latin typeface="Calibri"/>
              </a:rPr>
              <a:t>57</a:t>
            </a:r>
            <a:endParaRPr lang="es-ES" dirty="0">
              <a:solidFill>
                <a:prstClr val="black"/>
              </a:solidFill>
              <a:latin typeface="Calibri"/>
            </a:endParaRPr>
          </a:p>
        </p:txBody>
      </p:sp>
      <p:sp>
        <p:nvSpPr>
          <p:cNvPr id="22" name="21 CuadroTexto"/>
          <p:cNvSpPr txBox="1"/>
          <p:nvPr/>
        </p:nvSpPr>
        <p:spPr>
          <a:xfrm>
            <a:off x="2620755" y="1272697"/>
            <a:ext cx="535724" cy="369332"/>
          </a:xfrm>
          <a:prstGeom prst="rect">
            <a:avLst/>
          </a:prstGeom>
          <a:noFill/>
        </p:spPr>
        <p:txBody>
          <a:bodyPr wrap="none" rtlCol="0">
            <a:spAutoFit/>
          </a:bodyPr>
          <a:lstStyle/>
          <a:p>
            <a:r>
              <a:rPr lang="es-ES" dirty="0" smtClean="0">
                <a:solidFill>
                  <a:prstClr val="black"/>
                </a:solidFill>
                <a:latin typeface="Calibri"/>
              </a:rPr>
              <a:t>102</a:t>
            </a:r>
            <a:endParaRPr lang="es-ES" dirty="0">
              <a:solidFill>
                <a:prstClr val="black"/>
              </a:solidFill>
              <a:latin typeface="Calibri"/>
            </a:endParaRPr>
          </a:p>
        </p:txBody>
      </p:sp>
      <p:sp>
        <p:nvSpPr>
          <p:cNvPr id="23" name="22 CuadroTexto"/>
          <p:cNvSpPr txBox="1"/>
          <p:nvPr/>
        </p:nvSpPr>
        <p:spPr>
          <a:xfrm>
            <a:off x="2202051" y="2990324"/>
            <a:ext cx="418704" cy="369332"/>
          </a:xfrm>
          <a:prstGeom prst="rect">
            <a:avLst/>
          </a:prstGeom>
          <a:noFill/>
        </p:spPr>
        <p:txBody>
          <a:bodyPr wrap="none" rtlCol="0">
            <a:spAutoFit/>
          </a:bodyPr>
          <a:lstStyle/>
          <a:p>
            <a:r>
              <a:rPr lang="es-ES" dirty="0" smtClean="0">
                <a:solidFill>
                  <a:prstClr val="black"/>
                </a:solidFill>
                <a:latin typeface="Calibri"/>
              </a:rPr>
              <a:t>91</a:t>
            </a:r>
            <a:endParaRPr lang="es-ES" dirty="0">
              <a:solidFill>
                <a:prstClr val="black"/>
              </a:solidFill>
              <a:latin typeface="Calibri"/>
            </a:endParaRPr>
          </a:p>
        </p:txBody>
      </p:sp>
      <p:sp>
        <p:nvSpPr>
          <p:cNvPr id="24" name="23 CuadroTexto"/>
          <p:cNvSpPr txBox="1"/>
          <p:nvPr/>
        </p:nvSpPr>
        <p:spPr>
          <a:xfrm>
            <a:off x="4346713" y="3641430"/>
            <a:ext cx="418704" cy="369332"/>
          </a:xfrm>
          <a:prstGeom prst="rect">
            <a:avLst/>
          </a:prstGeom>
          <a:noFill/>
        </p:spPr>
        <p:txBody>
          <a:bodyPr wrap="none" rtlCol="0">
            <a:spAutoFit/>
          </a:bodyPr>
          <a:lstStyle/>
          <a:p>
            <a:r>
              <a:rPr lang="es-ES" dirty="0" smtClean="0">
                <a:solidFill>
                  <a:prstClr val="black"/>
                </a:solidFill>
                <a:latin typeface="Calibri"/>
              </a:rPr>
              <a:t>86</a:t>
            </a:r>
            <a:endParaRPr lang="es-ES" dirty="0">
              <a:solidFill>
                <a:prstClr val="black"/>
              </a:solidFill>
              <a:latin typeface="Calibri"/>
            </a:endParaRPr>
          </a:p>
        </p:txBody>
      </p:sp>
      <p:sp>
        <p:nvSpPr>
          <p:cNvPr id="25" name="24 CuadroTexto"/>
          <p:cNvSpPr txBox="1"/>
          <p:nvPr/>
        </p:nvSpPr>
        <p:spPr>
          <a:xfrm>
            <a:off x="4227928" y="5653284"/>
            <a:ext cx="418704" cy="369332"/>
          </a:xfrm>
          <a:prstGeom prst="rect">
            <a:avLst/>
          </a:prstGeom>
          <a:noFill/>
        </p:spPr>
        <p:txBody>
          <a:bodyPr wrap="none" rtlCol="0">
            <a:spAutoFit/>
          </a:bodyPr>
          <a:lstStyle/>
          <a:p>
            <a:r>
              <a:rPr lang="es-ES" dirty="0" smtClean="0">
                <a:solidFill>
                  <a:prstClr val="black"/>
                </a:solidFill>
                <a:latin typeface="Calibri"/>
              </a:rPr>
              <a:t>85</a:t>
            </a:r>
            <a:endParaRPr lang="es-ES" dirty="0">
              <a:solidFill>
                <a:prstClr val="black"/>
              </a:solidFill>
              <a:latin typeface="Calibri"/>
            </a:endParaRPr>
          </a:p>
        </p:txBody>
      </p:sp>
      <p:sp>
        <p:nvSpPr>
          <p:cNvPr id="26" name="25 CuadroTexto"/>
          <p:cNvSpPr txBox="1"/>
          <p:nvPr/>
        </p:nvSpPr>
        <p:spPr>
          <a:xfrm>
            <a:off x="5570272" y="4231595"/>
            <a:ext cx="418704" cy="369332"/>
          </a:xfrm>
          <a:prstGeom prst="rect">
            <a:avLst/>
          </a:prstGeom>
          <a:noFill/>
        </p:spPr>
        <p:txBody>
          <a:bodyPr wrap="none" rtlCol="0">
            <a:spAutoFit/>
          </a:bodyPr>
          <a:lstStyle/>
          <a:p>
            <a:r>
              <a:rPr lang="es-ES" dirty="0" smtClean="0">
                <a:solidFill>
                  <a:prstClr val="black"/>
                </a:solidFill>
                <a:latin typeface="Calibri"/>
              </a:rPr>
              <a:t>97</a:t>
            </a:r>
            <a:endParaRPr lang="es-ES" dirty="0">
              <a:solidFill>
                <a:prstClr val="black"/>
              </a:solidFill>
              <a:latin typeface="Calibri"/>
            </a:endParaRPr>
          </a:p>
        </p:txBody>
      </p:sp>
      <p:sp>
        <p:nvSpPr>
          <p:cNvPr id="27" name="26 CuadroTexto"/>
          <p:cNvSpPr txBox="1"/>
          <p:nvPr/>
        </p:nvSpPr>
        <p:spPr>
          <a:xfrm>
            <a:off x="5013047" y="2676251"/>
            <a:ext cx="418704" cy="369332"/>
          </a:xfrm>
          <a:prstGeom prst="rect">
            <a:avLst/>
          </a:prstGeom>
          <a:noFill/>
        </p:spPr>
        <p:txBody>
          <a:bodyPr wrap="none" rtlCol="0">
            <a:spAutoFit/>
          </a:bodyPr>
          <a:lstStyle/>
          <a:p>
            <a:r>
              <a:rPr lang="es-ES" dirty="0" smtClean="0">
                <a:solidFill>
                  <a:prstClr val="black"/>
                </a:solidFill>
                <a:latin typeface="Calibri"/>
              </a:rPr>
              <a:t>99</a:t>
            </a:r>
            <a:endParaRPr lang="es-ES" dirty="0">
              <a:solidFill>
                <a:prstClr val="black"/>
              </a:solidFill>
              <a:latin typeface="Calibri"/>
            </a:endParaRPr>
          </a:p>
        </p:txBody>
      </p:sp>
      <p:sp>
        <p:nvSpPr>
          <p:cNvPr id="28" name="27 CuadroTexto"/>
          <p:cNvSpPr txBox="1"/>
          <p:nvPr/>
        </p:nvSpPr>
        <p:spPr>
          <a:xfrm>
            <a:off x="3694558" y="4878985"/>
            <a:ext cx="418704" cy="369332"/>
          </a:xfrm>
          <a:prstGeom prst="rect">
            <a:avLst/>
          </a:prstGeom>
          <a:noFill/>
        </p:spPr>
        <p:txBody>
          <a:bodyPr wrap="none" rtlCol="0">
            <a:spAutoFit/>
          </a:bodyPr>
          <a:lstStyle/>
          <a:p>
            <a:r>
              <a:rPr lang="es-ES" dirty="0" smtClean="0">
                <a:solidFill>
                  <a:prstClr val="black"/>
                </a:solidFill>
                <a:latin typeface="Calibri"/>
              </a:rPr>
              <a:t>96</a:t>
            </a:r>
            <a:endParaRPr lang="es-ES" dirty="0">
              <a:solidFill>
                <a:prstClr val="black"/>
              </a:solidFill>
              <a:latin typeface="Calibri"/>
            </a:endParaRPr>
          </a:p>
        </p:txBody>
      </p:sp>
      <p:sp>
        <p:nvSpPr>
          <p:cNvPr id="29" name="28 CuadroTexto"/>
          <p:cNvSpPr txBox="1"/>
          <p:nvPr/>
        </p:nvSpPr>
        <p:spPr>
          <a:xfrm>
            <a:off x="5496512" y="5403462"/>
            <a:ext cx="418704" cy="369332"/>
          </a:xfrm>
          <a:prstGeom prst="rect">
            <a:avLst/>
          </a:prstGeom>
          <a:noFill/>
        </p:spPr>
        <p:txBody>
          <a:bodyPr wrap="none" rtlCol="0">
            <a:spAutoFit/>
          </a:bodyPr>
          <a:lstStyle/>
          <a:p>
            <a:r>
              <a:rPr lang="es-ES" dirty="0" smtClean="0">
                <a:solidFill>
                  <a:prstClr val="black"/>
                </a:solidFill>
                <a:latin typeface="Calibri"/>
              </a:rPr>
              <a:t>94</a:t>
            </a:r>
            <a:endParaRPr lang="es-ES" dirty="0">
              <a:solidFill>
                <a:prstClr val="black"/>
              </a:solidFill>
              <a:latin typeface="Calibri"/>
            </a:endParaRPr>
          </a:p>
        </p:txBody>
      </p:sp>
      <p:sp>
        <p:nvSpPr>
          <p:cNvPr id="30" name="29 CuadroTexto"/>
          <p:cNvSpPr txBox="1"/>
          <p:nvPr/>
        </p:nvSpPr>
        <p:spPr>
          <a:xfrm>
            <a:off x="6949357" y="2990761"/>
            <a:ext cx="418704" cy="369332"/>
          </a:xfrm>
          <a:prstGeom prst="rect">
            <a:avLst/>
          </a:prstGeom>
          <a:noFill/>
        </p:spPr>
        <p:txBody>
          <a:bodyPr wrap="none" rtlCol="0">
            <a:spAutoFit/>
          </a:bodyPr>
          <a:lstStyle/>
          <a:p>
            <a:r>
              <a:rPr lang="es-ES" dirty="0" smtClean="0">
                <a:solidFill>
                  <a:prstClr val="black"/>
                </a:solidFill>
                <a:latin typeface="Calibri"/>
              </a:rPr>
              <a:t>88</a:t>
            </a:r>
            <a:endParaRPr lang="es-ES" dirty="0">
              <a:solidFill>
                <a:prstClr val="black"/>
              </a:solidFill>
              <a:latin typeface="Calibri"/>
            </a:endParaRPr>
          </a:p>
        </p:txBody>
      </p:sp>
      <p:sp>
        <p:nvSpPr>
          <p:cNvPr id="31" name="30 CuadroTexto"/>
          <p:cNvSpPr txBox="1"/>
          <p:nvPr/>
        </p:nvSpPr>
        <p:spPr>
          <a:xfrm>
            <a:off x="3450554" y="1057254"/>
            <a:ext cx="375424" cy="584775"/>
          </a:xfrm>
          <a:prstGeom prst="rect">
            <a:avLst/>
          </a:prstGeom>
          <a:noFill/>
        </p:spPr>
        <p:txBody>
          <a:bodyPr wrap="none" rtlCol="0">
            <a:spAutoFit/>
          </a:bodyPr>
          <a:lstStyle/>
          <a:p>
            <a:r>
              <a:rPr lang="es-ES" sz="3200" b="1" dirty="0" smtClean="0">
                <a:solidFill>
                  <a:prstClr val="black"/>
                </a:solidFill>
                <a:latin typeface="Calibri"/>
              </a:rPr>
              <a:t>?</a:t>
            </a:r>
            <a:endParaRPr lang="es-ES" sz="3200" b="1" dirty="0">
              <a:solidFill>
                <a:prstClr val="black"/>
              </a:solidFill>
              <a:latin typeface="Calibri"/>
            </a:endParaRPr>
          </a:p>
        </p:txBody>
      </p:sp>
      <p:sp>
        <p:nvSpPr>
          <p:cNvPr id="32" name="31 CuadroTexto"/>
          <p:cNvSpPr txBox="1"/>
          <p:nvPr/>
        </p:nvSpPr>
        <p:spPr>
          <a:xfrm>
            <a:off x="5121088" y="955467"/>
            <a:ext cx="375424" cy="584775"/>
          </a:xfrm>
          <a:prstGeom prst="rect">
            <a:avLst/>
          </a:prstGeom>
          <a:noFill/>
        </p:spPr>
        <p:txBody>
          <a:bodyPr wrap="none" rtlCol="0">
            <a:spAutoFit/>
          </a:bodyPr>
          <a:lstStyle/>
          <a:p>
            <a:r>
              <a:rPr lang="es-ES" sz="3200" b="1" dirty="0" smtClean="0">
                <a:solidFill>
                  <a:prstClr val="black"/>
                </a:solidFill>
                <a:latin typeface="Calibri"/>
              </a:rPr>
              <a:t>?</a:t>
            </a:r>
            <a:endParaRPr lang="es-ES" sz="3200" b="1" dirty="0">
              <a:solidFill>
                <a:prstClr val="black"/>
              </a:solidFill>
              <a:latin typeface="Calibri"/>
            </a:endParaRPr>
          </a:p>
        </p:txBody>
      </p:sp>
      <p:sp>
        <p:nvSpPr>
          <p:cNvPr id="33" name="32 CuadroTexto"/>
          <p:cNvSpPr txBox="1"/>
          <p:nvPr/>
        </p:nvSpPr>
        <p:spPr>
          <a:xfrm>
            <a:off x="6215213" y="3060249"/>
            <a:ext cx="375424" cy="584775"/>
          </a:xfrm>
          <a:prstGeom prst="rect">
            <a:avLst/>
          </a:prstGeom>
          <a:noFill/>
        </p:spPr>
        <p:txBody>
          <a:bodyPr wrap="none" rtlCol="0">
            <a:spAutoFit/>
          </a:bodyPr>
          <a:lstStyle/>
          <a:p>
            <a:r>
              <a:rPr lang="es-ES" sz="3200" b="1" dirty="0" smtClean="0">
                <a:solidFill>
                  <a:prstClr val="black"/>
                </a:solidFill>
                <a:latin typeface="Calibri"/>
              </a:rPr>
              <a:t>?</a:t>
            </a:r>
            <a:endParaRPr lang="es-ES" sz="3200" b="1" dirty="0">
              <a:solidFill>
                <a:prstClr val="black"/>
              </a:solidFill>
              <a:latin typeface="Calibri"/>
            </a:endParaRPr>
          </a:p>
        </p:txBody>
      </p:sp>
      <p:sp>
        <p:nvSpPr>
          <p:cNvPr id="34" name="33 CuadroTexto"/>
          <p:cNvSpPr txBox="1"/>
          <p:nvPr/>
        </p:nvSpPr>
        <p:spPr>
          <a:xfrm>
            <a:off x="6802543" y="4424767"/>
            <a:ext cx="375424" cy="584775"/>
          </a:xfrm>
          <a:prstGeom prst="rect">
            <a:avLst/>
          </a:prstGeom>
          <a:noFill/>
        </p:spPr>
        <p:txBody>
          <a:bodyPr wrap="none" rtlCol="0">
            <a:spAutoFit/>
          </a:bodyPr>
          <a:lstStyle/>
          <a:p>
            <a:r>
              <a:rPr lang="es-ES" sz="3200" b="1" dirty="0" smtClean="0">
                <a:solidFill>
                  <a:prstClr val="black"/>
                </a:solidFill>
                <a:latin typeface="Calibri"/>
              </a:rPr>
              <a:t>?</a:t>
            </a:r>
            <a:endParaRPr lang="es-ES" sz="3200" b="1" dirty="0">
              <a:solidFill>
                <a:prstClr val="black"/>
              </a:solidFill>
              <a:latin typeface="Calibri"/>
            </a:endParaRPr>
          </a:p>
        </p:txBody>
      </p:sp>
      <p:cxnSp>
        <p:nvCxnSpPr>
          <p:cNvPr id="35" name="34 Conector curvado"/>
          <p:cNvCxnSpPr>
            <a:endCxn id="8" idx="1"/>
          </p:cNvCxnSpPr>
          <p:nvPr/>
        </p:nvCxnSpPr>
        <p:spPr>
          <a:xfrm flipV="1">
            <a:off x="5046499" y="5006804"/>
            <a:ext cx="1565244" cy="222745"/>
          </a:xfrm>
          <a:prstGeom prst="curvedConnector3">
            <a:avLst>
              <a:gd name="adj1" fmla="val 50000"/>
            </a:avLst>
          </a:prstGeom>
          <a:noFill/>
          <a:ln w="25400" cap="flat" cmpd="sng" algn="ctr">
            <a:solidFill>
              <a:srgbClr val="4F81BD">
                <a:shade val="95000"/>
                <a:satMod val="105000"/>
              </a:srgbClr>
            </a:solidFill>
            <a:prstDash val="solid"/>
            <a:tailEnd type="arrow"/>
          </a:ln>
          <a:effectLst/>
        </p:spPr>
      </p:cxnSp>
      <p:sp>
        <p:nvSpPr>
          <p:cNvPr id="36" name="Título 1">
            <a:extLst>
              <a:ext uri="{FF2B5EF4-FFF2-40B4-BE49-F238E27FC236}">
                <a16:creationId xmlns:a16="http://schemas.microsoft.com/office/drawing/2014/main" id="{0E7C986C-388F-4BC9-9F46-2A5B0B5A1580}"/>
              </a:ext>
            </a:extLst>
          </p:cNvPr>
          <p:cNvSpPr txBox="1">
            <a:spLocks/>
          </p:cNvSpPr>
          <p:nvPr/>
        </p:nvSpPr>
        <p:spPr>
          <a:xfrm>
            <a:off x="1763688" y="5949173"/>
            <a:ext cx="7150155" cy="720080"/>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s-ES" sz="4400" dirty="0" smtClean="0"/>
              <a:t>Parámetros y Estimadores</a:t>
            </a:r>
            <a:endParaRPr lang="es-AR" sz="4400" dirty="0"/>
          </a:p>
        </p:txBody>
      </p:sp>
    </p:spTree>
    <p:extLst>
      <p:ext uri="{BB962C8B-B14F-4D97-AF65-F5344CB8AC3E}">
        <p14:creationId xmlns:p14="http://schemas.microsoft.com/office/powerpoint/2010/main" val="3054167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down)">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nodeType="click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wipe(down)">
                                      <p:cBhvr>
                                        <p:cTn id="56" dur="500"/>
                                        <p:tgtEl>
                                          <p:spTgt spid="13"/>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nodeType="click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wipe(down)">
                                      <p:cBhvr>
                                        <p:cTn id="65" dur="500"/>
                                        <p:tgtEl>
                                          <p:spTgt spid="14"/>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11"/>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22" presetClass="entr" presetSubtype="4" fill="hold" nodeType="clickEffect">
                                  <p:stCondLst>
                                    <p:cond delay="0"/>
                                  </p:stCondLst>
                                  <p:childTnLst>
                                    <p:set>
                                      <p:cBhvr>
                                        <p:cTn id="73" dur="1" fill="hold">
                                          <p:stCondLst>
                                            <p:cond delay="0"/>
                                          </p:stCondLst>
                                        </p:cTn>
                                        <p:tgtEl>
                                          <p:spTgt spid="35"/>
                                        </p:tgtEl>
                                        <p:attrNameLst>
                                          <p:attrName>style.visibility</p:attrName>
                                        </p:attrNameLst>
                                      </p:cBhvr>
                                      <p:to>
                                        <p:strVal val="visible"/>
                                      </p:to>
                                    </p:set>
                                    <p:animEffect transition="in" filter="wipe(down)">
                                      <p:cBhvr>
                                        <p:cTn id="74"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P spid="6" grpId="0"/>
      <p:bldP spid="7" grpId="0"/>
      <p:bldP spid="8" grpId="0"/>
      <p:bldP spid="9" grpId="0"/>
      <p:bldP spid="10" grpId="0"/>
      <p:bldP spid="11" grpId="0"/>
      <p:bldP spid="31" grpId="0"/>
      <p:bldP spid="32" grpId="0"/>
      <p:bldP spid="33" grpId="0"/>
      <p:bldP spid="3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rot="3369348">
            <a:off x="3897976" y="1222145"/>
            <a:ext cx="5385006" cy="3804101"/>
          </a:xfrm>
          <a:prstGeom prst="ellipse">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3" name="2 Elipse"/>
          <p:cNvSpPr/>
          <p:nvPr/>
        </p:nvSpPr>
        <p:spPr>
          <a:xfrm rot="2517156">
            <a:off x="5533684" y="3913092"/>
            <a:ext cx="2121979" cy="1358104"/>
          </a:xfrm>
          <a:prstGeom prst="ellipse">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Calibri"/>
              <a:ea typeface="+mn-ea"/>
              <a:cs typeface="+mn-cs"/>
            </a:endParaRPr>
          </a:p>
        </p:txBody>
      </p:sp>
      <mc:AlternateContent xmlns:mc="http://schemas.openxmlformats.org/markup-compatibility/2006" xmlns:a14="http://schemas.microsoft.com/office/drawing/2010/main">
        <mc:Choice Requires="a14">
          <p:sp>
            <p:nvSpPr>
              <p:cNvPr id="4" name="3 CuadroTexto"/>
              <p:cNvSpPr txBox="1"/>
              <p:nvPr/>
            </p:nvSpPr>
            <p:spPr>
              <a:xfrm>
                <a:off x="6229034" y="4437112"/>
                <a:ext cx="644728" cy="86812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ES" sz="4800" i="1" smtClean="0">
                              <a:solidFill>
                                <a:prstClr val="black"/>
                              </a:solidFill>
                              <a:latin typeface="Cambria Math" panose="02040503050406030204" pitchFamily="18" charset="0"/>
                            </a:rPr>
                          </m:ctrlPr>
                        </m:accPr>
                        <m:e>
                          <m:r>
                            <a:rPr lang="es-ES" sz="4800" i="1" smtClean="0">
                              <a:solidFill>
                                <a:prstClr val="black"/>
                              </a:solidFill>
                              <a:latin typeface="Cambria Math"/>
                              <a:sym typeface="Symbol"/>
                            </a:rPr>
                            <m:t></m:t>
                          </m:r>
                        </m:e>
                      </m:acc>
                    </m:oMath>
                  </m:oMathPara>
                </a14:m>
                <a:endParaRPr lang="es-ES" sz="4800" dirty="0">
                  <a:solidFill>
                    <a:prstClr val="black"/>
                  </a:solidFill>
                  <a:latin typeface="Calibri"/>
                </a:endParaRPr>
              </a:p>
            </p:txBody>
          </p:sp>
        </mc:Choice>
        <mc:Fallback xmlns="">
          <p:sp>
            <p:nvSpPr>
              <p:cNvPr id="4" name="3 CuadroTexto"/>
              <p:cNvSpPr txBox="1">
                <a:spLocks noRot="1" noChangeAspect="1" noMove="1" noResize="1" noEditPoints="1" noAdjustHandles="1" noChangeArrowheads="1" noChangeShapeType="1" noTextEdit="1"/>
              </p:cNvSpPr>
              <p:nvPr/>
            </p:nvSpPr>
            <p:spPr>
              <a:xfrm>
                <a:off x="6229034" y="4437112"/>
                <a:ext cx="644728" cy="868123"/>
              </a:xfrm>
              <a:prstGeom prst="rect">
                <a:avLst/>
              </a:prstGeom>
              <a:blipFill rotWithShape="1">
                <a:blip r:embed="rId3"/>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5" name="4 CuadroTexto"/>
              <p:cNvSpPr txBox="1"/>
              <p:nvPr/>
            </p:nvSpPr>
            <p:spPr>
              <a:xfrm>
                <a:off x="6713896" y="1200594"/>
                <a:ext cx="566224" cy="8309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s-ES" sz="4800" b="1" i="1" smtClean="0">
                          <a:solidFill>
                            <a:prstClr val="black"/>
                          </a:solidFill>
                          <a:latin typeface="Cambria Math"/>
                          <a:sym typeface="Symbol"/>
                        </a:rPr>
                        <m:t></m:t>
                      </m:r>
                    </m:oMath>
                  </m:oMathPara>
                </a14:m>
                <a:endParaRPr lang="es-ES" sz="4800" b="1" dirty="0">
                  <a:solidFill>
                    <a:prstClr val="black"/>
                  </a:solidFill>
                  <a:latin typeface="Calibri"/>
                </a:endParaRPr>
              </a:p>
            </p:txBody>
          </p:sp>
        </mc:Choice>
        <mc:Fallback xmlns="">
          <p:sp>
            <p:nvSpPr>
              <p:cNvPr id="5" name="4 CuadroTexto"/>
              <p:cNvSpPr txBox="1">
                <a:spLocks noRot="1" noChangeAspect="1" noMove="1" noResize="1" noEditPoints="1" noAdjustHandles="1" noChangeArrowheads="1" noChangeShapeType="1" noTextEdit="1"/>
              </p:cNvSpPr>
              <p:nvPr/>
            </p:nvSpPr>
            <p:spPr>
              <a:xfrm>
                <a:off x="6713896" y="1200594"/>
                <a:ext cx="566224" cy="830997"/>
              </a:xfrm>
              <a:prstGeom prst="rect">
                <a:avLst/>
              </a:prstGeom>
              <a:blipFill rotWithShape="1">
                <a:blip r:embed="rId4"/>
                <a:stretch>
                  <a:fillRect/>
                </a:stretch>
              </a:blipFill>
            </p:spPr>
            <p:txBody>
              <a:bodyPr/>
              <a:lstStyle/>
              <a:p>
                <a:r>
                  <a:rPr lang="es-ES">
                    <a:noFill/>
                  </a:rPr>
                  <a:t> </a:t>
                </a:r>
              </a:p>
            </p:txBody>
          </p:sp>
        </mc:Fallback>
      </mc:AlternateContent>
      <p:sp>
        <p:nvSpPr>
          <p:cNvPr id="6" name="5 CuadroTexto"/>
          <p:cNvSpPr txBox="1"/>
          <p:nvPr/>
        </p:nvSpPr>
        <p:spPr>
          <a:xfrm>
            <a:off x="3603704" y="116631"/>
            <a:ext cx="4464299" cy="584775"/>
          </a:xfrm>
          <a:prstGeom prst="rect">
            <a:avLst/>
          </a:prstGeom>
          <a:noFill/>
        </p:spPr>
        <p:txBody>
          <a:bodyPr wrap="none" rtlCol="0">
            <a:spAutoFit/>
          </a:bodyPr>
          <a:lstStyle/>
          <a:p>
            <a:r>
              <a:rPr lang="es-ES" sz="3200" dirty="0" smtClean="0">
                <a:solidFill>
                  <a:prstClr val="black"/>
                </a:solidFill>
                <a:latin typeface="Calibri"/>
              </a:rPr>
              <a:t>Población de valores de </a:t>
            </a:r>
            <a:r>
              <a:rPr lang="es-ES" sz="3200" i="1" dirty="0" smtClean="0">
                <a:solidFill>
                  <a:prstClr val="black"/>
                </a:solidFill>
                <a:latin typeface="Times New Roman" panose="02020603050405020304" pitchFamily="18" charset="0"/>
                <a:cs typeface="Times New Roman" panose="02020603050405020304" pitchFamily="18" charset="0"/>
              </a:rPr>
              <a:t>X</a:t>
            </a:r>
            <a:endParaRPr lang="es-ES" sz="3200" i="1" dirty="0">
              <a:solidFill>
                <a:prstClr val="black"/>
              </a:solidFill>
              <a:latin typeface="Times New Roman" panose="02020603050405020304" pitchFamily="18" charset="0"/>
              <a:cs typeface="Times New Roman" panose="02020603050405020304" pitchFamily="18" charset="0"/>
            </a:endParaRPr>
          </a:p>
        </p:txBody>
      </p:sp>
      <p:cxnSp>
        <p:nvCxnSpPr>
          <p:cNvPr id="7" name="6 Conector curvado"/>
          <p:cNvCxnSpPr/>
          <p:nvPr/>
        </p:nvCxnSpPr>
        <p:spPr>
          <a:xfrm rot="5400000" flipH="1" flipV="1">
            <a:off x="5703843" y="3038556"/>
            <a:ext cx="2477089" cy="324996"/>
          </a:xfrm>
          <a:prstGeom prst="curvedConnector3">
            <a:avLst>
              <a:gd name="adj1" fmla="val 50000"/>
            </a:avLst>
          </a:prstGeom>
          <a:noFill/>
          <a:ln w="25400" cap="flat" cmpd="sng" algn="ctr">
            <a:solidFill>
              <a:srgbClr val="4F81BD">
                <a:shade val="95000"/>
                <a:satMod val="105000"/>
              </a:srgbClr>
            </a:solidFill>
            <a:prstDash val="solid"/>
            <a:tailEnd type="arrow"/>
          </a:ln>
          <a:effectLst/>
        </p:spPr>
      </p:cxnSp>
      <mc:AlternateContent xmlns:mc="http://schemas.openxmlformats.org/markup-compatibility/2006" xmlns:a14="http://schemas.microsoft.com/office/drawing/2010/main">
        <mc:Choice Requires="a14">
          <p:sp>
            <p:nvSpPr>
              <p:cNvPr id="8" name="7 CuadroTexto"/>
              <p:cNvSpPr txBox="1"/>
              <p:nvPr/>
            </p:nvSpPr>
            <p:spPr>
              <a:xfrm>
                <a:off x="4600097" y="2228672"/>
                <a:ext cx="3237589" cy="972382"/>
              </a:xfrm>
              <a:prstGeom prst="rect">
                <a:avLst/>
              </a:prstGeom>
              <a:noFill/>
            </p:spPr>
            <p:txBody>
              <a:bodyPr wrap="square" rtlCol="0">
                <a:spAutoFit/>
              </a:bodyPr>
              <a:lstStyle/>
              <a:p>
                <a:r>
                  <a:rPr lang="es-ES" sz="2800" i="1" dirty="0" smtClean="0">
                    <a:solidFill>
                      <a:prstClr val="black"/>
                    </a:solidFill>
                    <a:latin typeface="Cambria Math"/>
                    <a:ea typeface="Cambria Math"/>
                  </a:rPr>
                  <a:t>Error </a:t>
                </a:r>
                <a:r>
                  <a:rPr lang="es-ES" sz="2800" i="1" dirty="0" err="1" smtClean="0">
                    <a:solidFill>
                      <a:prstClr val="black"/>
                    </a:solidFill>
                    <a:latin typeface="Cambria Math"/>
                    <a:ea typeface="Cambria Math"/>
                  </a:rPr>
                  <a:t>muestral</a:t>
                </a:r>
                <a:endParaRPr lang="es-ES" sz="2800" i="1" dirty="0" smtClean="0">
                  <a:solidFill>
                    <a:prstClr val="black"/>
                  </a:solidFill>
                  <a:latin typeface="Cambria Math"/>
                  <a:ea typeface="Cambria Math"/>
                </a:endParaRPr>
              </a:p>
              <a:p>
                <a14:m>
                  <m:oMath xmlns:m="http://schemas.openxmlformats.org/officeDocument/2006/math">
                    <m:r>
                      <a:rPr lang="es-ES" sz="2800" i="1" smtClean="0">
                        <a:solidFill>
                          <a:prstClr val="black"/>
                        </a:solidFill>
                        <a:latin typeface="Cambria Math"/>
                        <a:ea typeface="Cambria Math"/>
                      </a:rPr>
                      <m:t>𝜀</m:t>
                    </m:r>
                    <m:r>
                      <a:rPr lang="es-ES" sz="2800" i="1" smtClean="0">
                        <a:solidFill>
                          <a:prstClr val="black"/>
                        </a:solidFill>
                        <a:latin typeface="Cambria Math"/>
                        <a:ea typeface="Cambria Math"/>
                      </a:rPr>
                      <m:t>=</m:t>
                    </m:r>
                    <m:r>
                      <m:rPr>
                        <m:nor/>
                      </m:rPr>
                      <a:rPr lang="es-ES" sz="2800" dirty="0">
                        <a:solidFill>
                          <a:prstClr val="black"/>
                        </a:solidFill>
                        <a:latin typeface="Calibri"/>
                        <a:sym typeface="Symbol"/>
                      </a:rPr>
                      <m:t></m:t>
                    </m:r>
                    <m:r>
                      <a:rPr lang="es-ES" sz="2800" i="1" smtClean="0">
                        <a:solidFill>
                          <a:prstClr val="black"/>
                        </a:solidFill>
                        <a:latin typeface="Cambria Math"/>
                        <a:ea typeface="Cambria Math"/>
                      </a:rPr>
                      <m:t>𝜃</m:t>
                    </m:r>
                    <m:r>
                      <a:rPr lang="es-ES" sz="2800" i="1" smtClean="0">
                        <a:solidFill>
                          <a:prstClr val="black"/>
                        </a:solidFill>
                        <a:latin typeface="Cambria Math"/>
                        <a:ea typeface="Cambria Math"/>
                      </a:rPr>
                      <m:t> − </m:t>
                    </m:r>
                    <m:acc>
                      <m:accPr>
                        <m:chr m:val="̂"/>
                        <m:ctrlPr>
                          <a:rPr lang="es-ES" sz="2800" i="1" smtClean="0">
                            <a:solidFill>
                              <a:prstClr val="black"/>
                            </a:solidFill>
                            <a:latin typeface="Cambria Math" panose="02040503050406030204" pitchFamily="18" charset="0"/>
                            <a:ea typeface="Cambria Math"/>
                          </a:rPr>
                        </m:ctrlPr>
                      </m:accPr>
                      <m:e>
                        <m:r>
                          <a:rPr lang="es-ES" sz="2800" i="1" smtClean="0">
                            <a:solidFill>
                              <a:prstClr val="black"/>
                            </a:solidFill>
                            <a:latin typeface="Cambria Math"/>
                            <a:ea typeface="Cambria Math"/>
                          </a:rPr>
                          <m:t>𝜃</m:t>
                        </m:r>
                      </m:e>
                    </m:acc>
                  </m:oMath>
                </a14:m>
                <a:r>
                  <a:rPr lang="es-ES" sz="2800" dirty="0" smtClean="0">
                    <a:solidFill>
                      <a:prstClr val="black"/>
                    </a:solidFill>
                    <a:latin typeface="Calibri"/>
                    <a:sym typeface="Symbol"/>
                  </a:rPr>
                  <a:t></a:t>
                </a:r>
                <a:endParaRPr lang="es-ES" sz="2800" dirty="0">
                  <a:solidFill>
                    <a:prstClr val="black"/>
                  </a:solidFill>
                  <a:latin typeface="Calibri"/>
                </a:endParaRPr>
              </a:p>
            </p:txBody>
          </p:sp>
        </mc:Choice>
        <mc:Fallback xmlns="">
          <p:sp>
            <p:nvSpPr>
              <p:cNvPr id="8" name="7 CuadroTexto"/>
              <p:cNvSpPr txBox="1">
                <a:spLocks noRot="1" noChangeAspect="1" noMove="1" noResize="1" noEditPoints="1" noAdjustHandles="1" noChangeArrowheads="1" noChangeShapeType="1" noTextEdit="1"/>
              </p:cNvSpPr>
              <p:nvPr/>
            </p:nvSpPr>
            <p:spPr>
              <a:xfrm>
                <a:off x="4600097" y="2228672"/>
                <a:ext cx="3237589" cy="972382"/>
              </a:xfrm>
              <a:prstGeom prst="rect">
                <a:avLst/>
              </a:prstGeom>
              <a:blipFill>
                <a:blip r:embed="rId5"/>
                <a:stretch>
                  <a:fillRect l="-3955" t="-6918" b="-15723"/>
                </a:stretch>
              </a:blipFill>
            </p:spPr>
            <p:txBody>
              <a:bodyPr/>
              <a:lstStyle/>
              <a:p>
                <a:r>
                  <a:rPr lang="es-ES">
                    <a:noFill/>
                  </a:rPr>
                  <a:t> </a:t>
                </a:r>
              </a:p>
            </p:txBody>
          </p:sp>
        </mc:Fallback>
      </mc:AlternateContent>
      <p:sp>
        <p:nvSpPr>
          <p:cNvPr id="13" name="12 CuadroTexto"/>
          <p:cNvSpPr txBox="1"/>
          <p:nvPr/>
        </p:nvSpPr>
        <p:spPr>
          <a:xfrm>
            <a:off x="539552" y="1129026"/>
            <a:ext cx="322524" cy="369332"/>
          </a:xfrm>
          <a:prstGeom prst="rect">
            <a:avLst/>
          </a:prstGeom>
          <a:noFill/>
        </p:spPr>
        <p:txBody>
          <a:bodyPr wrap="none" rtlCol="0">
            <a:spAutoFit/>
          </a:bodyPr>
          <a:lstStyle/>
          <a:p>
            <a:r>
              <a:rPr lang="es-ES" dirty="0" smtClean="0"/>
              <a:t>  </a:t>
            </a:r>
            <a:endParaRPr lang="es-ES" dirty="0"/>
          </a:p>
        </p:txBody>
      </p:sp>
      <mc:AlternateContent xmlns:mc="http://schemas.openxmlformats.org/markup-compatibility/2006" xmlns:a14="http://schemas.microsoft.com/office/drawing/2010/main">
        <mc:Choice Requires="a14">
          <p:sp>
            <p:nvSpPr>
              <p:cNvPr id="14" name="13 CuadroTexto"/>
              <p:cNvSpPr txBox="1"/>
              <p:nvPr/>
            </p:nvSpPr>
            <p:spPr>
              <a:xfrm>
                <a:off x="179512" y="898193"/>
                <a:ext cx="3168352" cy="1200329"/>
              </a:xfrm>
              <a:prstGeom prst="rect">
                <a:avLst/>
              </a:prstGeom>
              <a:noFill/>
            </p:spPr>
            <p:txBody>
              <a:bodyPr wrap="square" rtlCol="0">
                <a:spAutoFit/>
              </a:bodyPr>
              <a:lstStyle/>
              <a:p>
                <a:r>
                  <a:rPr lang="es-ES" sz="2000" b="1" dirty="0" smtClean="0">
                    <a:solidFill>
                      <a:prstClr val="black"/>
                    </a:solidFill>
                    <a:sym typeface="Symbol"/>
                  </a:rPr>
                  <a:t>Con</a:t>
                </a:r>
                <a14:m>
                  <m:oMath xmlns:m="http://schemas.openxmlformats.org/officeDocument/2006/math">
                    <m:r>
                      <a:rPr lang="es-ES" sz="2400" b="1" i="0" smtClean="0">
                        <a:solidFill>
                          <a:prstClr val="black"/>
                        </a:solidFill>
                        <a:latin typeface="Cambria Math"/>
                        <a:sym typeface="Symbol"/>
                      </a:rPr>
                      <m:t> </m:t>
                    </m:r>
                    <m:r>
                      <a:rPr lang="es-ES" sz="2400" b="1" i="1" smtClean="0">
                        <a:solidFill>
                          <a:prstClr val="black"/>
                        </a:solidFill>
                        <a:latin typeface="Cambria Math"/>
                        <a:sym typeface="Symbol"/>
                      </a:rPr>
                      <m:t> </m:t>
                    </m:r>
                  </m:oMath>
                </a14:m>
                <a:r>
                  <a:rPr lang="es-ES" sz="2400" dirty="0" smtClean="0">
                    <a:solidFill>
                      <a:prstClr val="black"/>
                    </a:solidFill>
                  </a:rPr>
                  <a:t> se designa al parámetro y con     su estimador.</a:t>
                </a:r>
                <a:endParaRPr lang="es-ES" sz="2400" dirty="0">
                  <a:solidFill>
                    <a:prstClr val="black"/>
                  </a:solidFill>
                </a:endParaRPr>
              </a:p>
            </p:txBody>
          </p:sp>
        </mc:Choice>
        <mc:Fallback xmlns="">
          <p:sp>
            <p:nvSpPr>
              <p:cNvPr id="14" name="13 CuadroTexto"/>
              <p:cNvSpPr txBox="1">
                <a:spLocks noRot="1" noChangeAspect="1" noMove="1" noResize="1" noEditPoints="1" noAdjustHandles="1" noChangeArrowheads="1" noChangeShapeType="1" noTextEdit="1"/>
              </p:cNvSpPr>
              <p:nvPr/>
            </p:nvSpPr>
            <p:spPr>
              <a:xfrm>
                <a:off x="179512" y="898193"/>
                <a:ext cx="3168352" cy="1200329"/>
              </a:xfrm>
              <a:prstGeom prst="rect">
                <a:avLst/>
              </a:prstGeom>
              <a:blipFill rotWithShape="1">
                <a:blip r:embed="rId6"/>
                <a:stretch>
                  <a:fillRect l="-2885" t="-4061" b="-10660"/>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16" name="15 CuadroTexto"/>
              <p:cNvSpPr txBox="1"/>
              <p:nvPr/>
            </p:nvSpPr>
            <p:spPr>
              <a:xfrm>
                <a:off x="2624554" y="1258292"/>
                <a:ext cx="413895" cy="4801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ES" sz="2400" i="1" smtClean="0">
                              <a:solidFill>
                                <a:prstClr val="black"/>
                              </a:solidFill>
                              <a:latin typeface="Cambria Math" panose="02040503050406030204" pitchFamily="18" charset="0"/>
                            </a:rPr>
                          </m:ctrlPr>
                        </m:accPr>
                        <m:e>
                          <m:r>
                            <a:rPr lang="es-ES" sz="2400" i="1" smtClean="0">
                              <a:solidFill>
                                <a:prstClr val="black"/>
                              </a:solidFill>
                              <a:latin typeface="Cambria Math"/>
                              <a:sym typeface="Symbol"/>
                            </a:rPr>
                            <m:t></m:t>
                          </m:r>
                        </m:e>
                      </m:acc>
                    </m:oMath>
                  </m:oMathPara>
                </a14:m>
                <a:endParaRPr lang="es-ES" sz="2400" dirty="0">
                  <a:solidFill>
                    <a:prstClr val="black"/>
                  </a:solidFill>
                  <a:latin typeface="Calibri"/>
                </a:endParaRPr>
              </a:p>
            </p:txBody>
          </p:sp>
        </mc:Choice>
        <mc:Fallback xmlns="">
          <p:sp>
            <p:nvSpPr>
              <p:cNvPr id="16" name="15 CuadroTexto"/>
              <p:cNvSpPr txBox="1">
                <a:spLocks noRot="1" noChangeAspect="1" noMove="1" noResize="1" noEditPoints="1" noAdjustHandles="1" noChangeArrowheads="1" noChangeShapeType="1" noTextEdit="1"/>
              </p:cNvSpPr>
              <p:nvPr/>
            </p:nvSpPr>
            <p:spPr>
              <a:xfrm>
                <a:off x="2624554" y="1258292"/>
                <a:ext cx="413895" cy="480131"/>
              </a:xfrm>
              <a:prstGeom prst="rect">
                <a:avLst/>
              </a:prstGeom>
              <a:blipFill rotWithShape="1">
                <a:blip r:embed="rId7"/>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graphicFrame>
            <p:nvGraphicFramePr>
              <p:cNvPr id="17" name="16 Tabla"/>
              <p:cNvGraphicFramePr>
                <a:graphicFrameLocks noGrp="1"/>
              </p:cNvGraphicFramePr>
              <p:nvPr>
                <p:extLst>
                  <p:ext uri="{D42A27DB-BD31-4B8C-83A1-F6EECF244321}">
                    <p14:modId xmlns:p14="http://schemas.microsoft.com/office/powerpoint/2010/main" val="3731551048"/>
                  </p:ext>
                </p:extLst>
              </p:nvPr>
            </p:nvGraphicFramePr>
            <p:xfrm>
              <a:off x="167205" y="2570591"/>
              <a:ext cx="4173510" cy="1854200"/>
            </p:xfrm>
            <a:graphic>
              <a:graphicData uri="http://schemas.openxmlformats.org/drawingml/2006/table">
                <a:tbl>
                  <a:tblPr firstRow="1" bandRow="1">
                    <a:tableStyleId>{5C22544A-7EE6-4342-B048-85BDC9FD1C3A}</a:tableStyleId>
                  </a:tblPr>
                  <a:tblGrid>
                    <a:gridCol w="1391170">
                      <a:extLst>
                        <a:ext uri="{9D8B030D-6E8A-4147-A177-3AD203B41FA5}">
                          <a16:colId xmlns:a16="http://schemas.microsoft.com/office/drawing/2014/main" val="20000"/>
                        </a:ext>
                      </a:extLst>
                    </a:gridCol>
                    <a:gridCol w="1391170">
                      <a:extLst>
                        <a:ext uri="{9D8B030D-6E8A-4147-A177-3AD203B41FA5}">
                          <a16:colId xmlns:a16="http://schemas.microsoft.com/office/drawing/2014/main" val="20001"/>
                        </a:ext>
                      </a:extLst>
                    </a:gridCol>
                    <a:gridCol w="1391170">
                      <a:extLst>
                        <a:ext uri="{9D8B030D-6E8A-4147-A177-3AD203B41FA5}">
                          <a16:colId xmlns:a16="http://schemas.microsoft.com/office/drawing/2014/main" val="20002"/>
                        </a:ext>
                      </a:extLst>
                    </a:gridCol>
                  </a:tblGrid>
                  <a:tr h="370840">
                    <a:tc>
                      <a:txBody>
                        <a:bodyPr/>
                        <a:lstStyle/>
                        <a:p>
                          <a:pPr algn="ctr"/>
                          <a:r>
                            <a:rPr lang="es-ES" i="1" dirty="0" smtClean="0">
                              <a:latin typeface="+mj-lt"/>
                              <a:cs typeface="Times New Roman" panose="02020603050405020304" pitchFamily="18" charset="0"/>
                            </a:rPr>
                            <a:t>Parámetro</a:t>
                          </a:r>
                          <a:endParaRPr lang="es-ES" i="1" dirty="0">
                            <a:latin typeface="+mj-lt"/>
                            <a:cs typeface="Times New Roman" panose="02020603050405020304" pitchFamily="18" charset="0"/>
                          </a:endParaRPr>
                        </a:p>
                      </a:txBody>
                      <a:tcPr/>
                    </a:tc>
                    <a:tc>
                      <a:txBody>
                        <a:bodyPr/>
                        <a:lstStyle/>
                        <a:p>
                          <a:r>
                            <a:rPr lang="es-ES" i="1" dirty="0" smtClean="0"/>
                            <a:t>Estadístico</a:t>
                          </a:r>
                          <a:endParaRPr lang="es-ES" i="1" dirty="0"/>
                        </a:p>
                      </a:txBody>
                      <a:tcPr/>
                    </a:tc>
                    <a:tc>
                      <a:txBody>
                        <a:bodyPr/>
                        <a:lstStyle/>
                        <a:p>
                          <a:r>
                            <a:rPr lang="es-ES" i="1" dirty="0" smtClean="0"/>
                            <a:t>Estimador</a:t>
                          </a:r>
                          <a:endParaRPr lang="es-ES" i="1" dirty="0"/>
                        </a:p>
                      </a:txBody>
                      <a:tcPr/>
                    </a:tc>
                    <a:extLst>
                      <a:ext uri="{0D108BD9-81ED-4DB2-BD59-A6C34878D82A}">
                        <a16:rowId xmlns:a16="http://schemas.microsoft.com/office/drawing/2014/main" val="10000"/>
                      </a:ext>
                    </a:extLst>
                  </a:tr>
                  <a:tr h="370840">
                    <a:tc>
                      <a:txBody>
                        <a:bodyPr/>
                        <a:lstStyle/>
                        <a:p>
                          <a:pPr algn="ctr"/>
                          <a:r>
                            <a:rPr lang="es-ES" i="1" dirty="0" smtClean="0">
                              <a:latin typeface="Symbol" panose="05050102010706020507" pitchFamily="18" charset="2"/>
                              <a:cs typeface="Times New Roman" panose="02020603050405020304" pitchFamily="18" charset="0"/>
                            </a:rPr>
                            <a:t>m</a:t>
                          </a:r>
                          <a:endParaRPr lang="es-ES" i="1" dirty="0">
                            <a:latin typeface="Symbol" panose="05050102010706020507" pitchFamily="18" charset="2"/>
                            <a:cs typeface="Times New Roman" panose="02020603050405020304" pitchFamily="18" charset="0"/>
                          </a:endParaRPr>
                        </a:p>
                      </a:txBody>
                      <a:tcPr/>
                    </a:tc>
                    <a:tc>
                      <a:txBody>
                        <a:bodyPr/>
                        <a:lstStyle/>
                        <a:p>
                          <a:pPr/>
                          <a14:m>
                            <m:oMathPara xmlns:m="http://schemas.openxmlformats.org/officeDocument/2006/math">
                              <m:oMathParaPr>
                                <m:jc m:val="centerGroup"/>
                              </m:oMathParaPr>
                              <m:oMath xmlns:m="http://schemas.openxmlformats.org/officeDocument/2006/math">
                                <m:acc>
                                  <m:accPr>
                                    <m:chr m:val="̅"/>
                                    <m:ctrlPr>
                                      <a:rPr lang="es-ES" i="1" smtClean="0">
                                        <a:latin typeface="Cambria Math" panose="02040503050406030204" pitchFamily="18" charset="0"/>
                                      </a:rPr>
                                    </m:ctrlPr>
                                  </m:accPr>
                                  <m:e>
                                    <m:r>
                                      <a:rPr lang="es-ES" b="0" i="1" smtClean="0">
                                        <a:latin typeface="Cambria Math"/>
                                      </a:rPr>
                                      <m:t>𝑋</m:t>
                                    </m:r>
                                  </m:e>
                                </m:acc>
                              </m:oMath>
                            </m:oMathPara>
                          </a14:m>
                          <a:endParaRPr lang="es-ES" dirty="0"/>
                        </a:p>
                      </a:txBody>
                      <a:tcPr/>
                    </a:tc>
                    <a:tc>
                      <a:txBody>
                        <a:bodyPr/>
                        <a:lstStyle/>
                        <a:p>
                          <a:pPr/>
                          <a14:m>
                            <m:oMathPara xmlns:m="http://schemas.openxmlformats.org/officeDocument/2006/math">
                              <m:oMathParaPr>
                                <m:jc m:val="centerGroup"/>
                              </m:oMathParaPr>
                              <m:oMath xmlns:m="http://schemas.openxmlformats.org/officeDocument/2006/math">
                                <m:acc>
                                  <m:accPr>
                                    <m:chr m:val="̂"/>
                                    <m:ctrlPr>
                                      <a:rPr lang="es-ES" i="1" smtClean="0">
                                        <a:latin typeface="Cambria Math" panose="02040503050406030204" pitchFamily="18" charset="0"/>
                                      </a:rPr>
                                    </m:ctrlPr>
                                  </m:accPr>
                                  <m:e>
                                    <m:r>
                                      <a:rPr lang="es-ES" i="1" smtClean="0">
                                        <a:latin typeface="Cambria Math"/>
                                        <a:ea typeface="Cambria Math"/>
                                      </a:rPr>
                                      <m:t>𝜇</m:t>
                                    </m:r>
                                  </m:e>
                                </m:acc>
                              </m:oMath>
                            </m:oMathPara>
                          </a14:m>
                          <a:endParaRPr lang="es-ES" dirty="0"/>
                        </a:p>
                      </a:txBody>
                      <a:tcPr/>
                    </a:tc>
                    <a:extLst>
                      <a:ext uri="{0D108BD9-81ED-4DB2-BD59-A6C34878D82A}">
                        <a16:rowId xmlns:a16="http://schemas.microsoft.com/office/drawing/2014/main" val="10001"/>
                      </a:ext>
                    </a:extLst>
                  </a:tr>
                  <a:tr h="370840">
                    <a:tc>
                      <a:txBody>
                        <a:bodyPr/>
                        <a:lstStyle/>
                        <a:p>
                          <a:pPr algn="ctr"/>
                          <a:r>
                            <a:rPr lang="es-ES" dirty="0" smtClean="0">
                              <a:latin typeface="Symbol" panose="05050102010706020507" pitchFamily="18" charset="2"/>
                            </a:rPr>
                            <a:t>s</a:t>
                          </a:r>
                          <a:endParaRPr lang="es-ES" dirty="0">
                            <a:latin typeface="Symbol" panose="05050102010706020507" pitchFamily="18" charset="2"/>
                          </a:endParaRPr>
                        </a:p>
                      </a:txBody>
                      <a:tcPr/>
                    </a:tc>
                    <a:tc>
                      <a:txBody>
                        <a:bodyPr/>
                        <a:lstStyle/>
                        <a:p>
                          <a:pPr algn="ctr"/>
                          <a:r>
                            <a:rPr lang="es-ES" dirty="0" smtClean="0"/>
                            <a:t>S</a:t>
                          </a:r>
                          <a:endParaRPr lang="es-ES" dirty="0"/>
                        </a:p>
                      </a:txBody>
                      <a:tcPr/>
                    </a:tc>
                    <a:tc>
                      <a:txBody>
                        <a:bodyPr/>
                        <a:lstStyle/>
                        <a:p>
                          <a:pPr/>
                          <a14:m>
                            <m:oMathPara xmlns:m="http://schemas.openxmlformats.org/officeDocument/2006/math">
                              <m:oMathParaPr>
                                <m:jc m:val="centerGroup"/>
                              </m:oMathParaPr>
                              <m:oMath xmlns:m="http://schemas.openxmlformats.org/officeDocument/2006/math">
                                <m:acc>
                                  <m:accPr>
                                    <m:chr m:val="̂"/>
                                    <m:ctrlPr>
                                      <a:rPr lang="es-ES" i="1" smtClean="0">
                                        <a:latin typeface="Cambria Math" panose="02040503050406030204" pitchFamily="18" charset="0"/>
                                      </a:rPr>
                                    </m:ctrlPr>
                                  </m:accPr>
                                  <m:e>
                                    <m:r>
                                      <a:rPr lang="es-ES" i="1" smtClean="0">
                                        <a:latin typeface="Cambria Math"/>
                                        <a:ea typeface="Cambria Math"/>
                                      </a:rPr>
                                      <m:t>𝜎</m:t>
                                    </m:r>
                                  </m:e>
                                </m:acc>
                              </m:oMath>
                            </m:oMathPara>
                          </a14:m>
                          <a:endParaRPr lang="es-ES" dirty="0"/>
                        </a:p>
                      </a:txBody>
                      <a:tcPr/>
                    </a:tc>
                    <a:extLst>
                      <a:ext uri="{0D108BD9-81ED-4DB2-BD59-A6C34878D82A}">
                        <a16:rowId xmlns:a16="http://schemas.microsoft.com/office/drawing/2014/main" val="10002"/>
                      </a:ext>
                    </a:extLst>
                  </a:tr>
                  <a:tr h="370840">
                    <a:tc>
                      <a:txBody>
                        <a:bodyPr/>
                        <a:lstStyle/>
                        <a:p>
                          <a:pPr algn="ctr"/>
                          <a:r>
                            <a:rPr lang="es-ES" i="1" dirty="0" smtClean="0">
                              <a:latin typeface="Times New Roman" panose="02020603050405020304" pitchFamily="18" charset="0"/>
                              <a:cs typeface="Times New Roman" panose="02020603050405020304" pitchFamily="18" charset="0"/>
                            </a:rPr>
                            <a:t>p</a:t>
                          </a:r>
                          <a:endParaRPr lang="es-ES" i="1" dirty="0">
                            <a:latin typeface="Times New Roman" panose="02020603050405020304" pitchFamily="18" charset="0"/>
                            <a:cs typeface="Times New Roman" panose="02020603050405020304" pitchFamily="18" charset="0"/>
                          </a:endParaRPr>
                        </a:p>
                      </a:txBody>
                      <a:tcPr/>
                    </a:tc>
                    <a:tc>
                      <a:txBody>
                        <a:bodyPr/>
                        <a:lstStyle/>
                        <a:p>
                          <a:pPr algn="ctr"/>
                          <a:r>
                            <a:rPr lang="es-ES" i="1" dirty="0" smtClean="0"/>
                            <a:t>f</a:t>
                          </a:r>
                          <a:endParaRPr lang="es-ES" i="1" dirty="0"/>
                        </a:p>
                      </a:txBody>
                      <a:tcPr/>
                    </a:tc>
                    <a:tc>
                      <a:txBody>
                        <a:bodyPr/>
                        <a:lstStyle/>
                        <a:p>
                          <a:pPr/>
                          <a14:m>
                            <m:oMathPara xmlns:m="http://schemas.openxmlformats.org/officeDocument/2006/math">
                              <m:oMathParaPr>
                                <m:jc m:val="centerGroup"/>
                              </m:oMathParaPr>
                              <m:oMath xmlns:m="http://schemas.openxmlformats.org/officeDocument/2006/math">
                                <m:acc>
                                  <m:accPr>
                                    <m:chr m:val="̂"/>
                                    <m:ctrlPr>
                                      <a:rPr lang="es-ES" i="1" smtClean="0">
                                        <a:latin typeface="Cambria Math" panose="02040503050406030204" pitchFamily="18" charset="0"/>
                                      </a:rPr>
                                    </m:ctrlPr>
                                  </m:accPr>
                                  <m:e>
                                    <m:r>
                                      <a:rPr lang="es-ES" b="0" i="1" smtClean="0">
                                        <a:latin typeface="Cambria Math"/>
                                      </a:rPr>
                                      <m:t>𝑝</m:t>
                                    </m:r>
                                  </m:e>
                                </m:acc>
                              </m:oMath>
                            </m:oMathPara>
                          </a14:m>
                          <a:endParaRPr lang="es-ES" dirty="0"/>
                        </a:p>
                      </a:txBody>
                      <a:tcPr/>
                    </a:tc>
                    <a:extLst>
                      <a:ext uri="{0D108BD9-81ED-4DB2-BD59-A6C34878D82A}">
                        <a16:rowId xmlns:a16="http://schemas.microsoft.com/office/drawing/2014/main" val="10003"/>
                      </a:ext>
                    </a:extLst>
                  </a:tr>
                  <a:tr h="370840">
                    <a:tc>
                      <a:txBody>
                        <a:bodyPr/>
                        <a:lstStyle/>
                        <a:p>
                          <a:pPr algn="ctr"/>
                          <a:r>
                            <a:rPr lang="es-ES" i="1" dirty="0" smtClean="0">
                              <a:latin typeface="Symbol" panose="05050102010706020507" pitchFamily="18" charset="2"/>
                            </a:rPr>
                            <a:t>r</a:t>
                          </a:r>
                          <a:endParaRPr lang="es-ES" i="1" dirty="0">
                            <a:latin typeface="Symbol" panose="05050102010706020507" pitchFamily="18" charset="2"/>
                          </a:endParaRPr>
                        </a:p>
                      </a:txBody>
                      <a:tcPr/>
                    </a:tc>
                    <a:tc>
                      <a:txBody>
                        <a:bodyPr/>
                        <a:lstStyle/>
                        <a:p>
                          <a:pPr algn="ctr"/>
                          <a:r>
                            <a:rPr lang="es-ES" dirty="0" smtClean="0"/>
                            <a:t>r</a:t>
                          </a:r>
                          <a:endParaRPr lang="es-ES" dirty="0"/>
                        </a:p>
                      </a:txBody>
                      <a:tcPr/>
                    </a:tc>
                    <a:tc>
                      <a:txBody>
                        <a:bodyPr/>
                        <a:lstStyle/>
                        <a:p>
                          <a:pPr/>
                          <a14:m>
                            <m:oMathPara xmlns:m="http://schemas.openxmlformats.org/officeDocument/2006/math">
                              <m:oMathParaPr>
                                <m:jc m:val="centerGroup"/>
                              </m:oMathParaPr>
                              <m:oMath xmlns:m="http://schemas.openxmlformats.org/officeDocument/2006/math">
                                <m:acc>
                                  <m:accPr>
                                    <m:chr m:val="̂"/>
                                    <m:ctrlPr>
                                      <a:rPr lang="es-ES" i="1" smtClean="0">
                                        <a:latin typeface="Cambria Math" panose="02040503050406030204" pitchFamily="18" charset="0"/>
                                      </a:rPr>
                                    </m:ctrlPr>
                                  </m:accPr>
                                  <m:e>
                                    <m:r>
                                      <a:rPr lang="es-ES" i="1" smtClean="0">
                                        <a:latin typeface="Cambria Math"/>
                                        <a:ea typeface="Cambria Math"/>
                                      </a:rPr>
                                      <m:t>𝜌</m:t>
                                    </m:r>
                                  </m:e>
                                </m:acc>
                              </m:oMath>
                            </m:oMathPara>
                          </a14:m>
                          <a:endParaRPr lang="es-ES" dirty="0"/>
                        </a:p>
                      </a:txBody>
                      <a:tcPr/>
                    </a:tc>
                    <a:extLst>
                      <a:ext uri="{0D108BD9-81ED-4DB2-BD59-A6C34878D82A}">
                        <a16:rowId xmlns:a16="http://schemas.microsoft.com/office/drawing/2014/main" val="10004"/>
                      </a:ext>
                    </a:extLst>
                  </a:tr>
                </a:tbl>
              </a:graphicData>
            </a:graphic>
          </p:graphicFrame>
        </mc:Choice>
        <mc:Fallback xmlns="">
          <p:graphicFrame>
            <p:nvGraphicFramePr>
              <p:cNvPr id="17" name="16 Tabla"/>
              <p:cNvGraphicFramePr>
                <a:graphicFrameLocks noGrp="1"/>
              </p:cNvGraphicFramePr>
              <p:nvPr>
                <p:extLst>
                  <p:ext uri="{D42A27DB-BD31-4B8C-83A1-F6EECF244321}">
                    <p14:modId xmlns:p14="http://schemas.microsoft.com/office/powerpoint/2010/main" val="3731551048"/>
                  </p:ext>
                </p:extLst>
              </p:nvPr>
            </p:nvGraphicFramePr>
            <p:xfrm>
              <a:off x="167205" y="2570591"/>
              <a:ext cx="4173510" cy="1854200"/>
            </p:xfrm>
            <a:graphic>
              <a:graphicData uri="http://schemas.openxmlformats.org/drawingml/2006/table">
                <a:tbl>
                  <a:tblPr firstRow="1" bandRow="1">
                    <a:tableStyleId>{5C22544A-7EE6-4342-B048-85BDC9FD1C3A}</a:tableStyleId>
                  </a:tblPr>
                  <a:tblGrid>
                    <a:gridCol w="1391170"/>
                    <a:gridCol w="1391170"/>
                    <a:gridCol w="1391170"/>
                  </a:tblGrid>
                  <a:tr h="370840">
                    <a:tc>
                      <a:txBody>
                        <a:bodyPr/>
                        <a:lstStyle/>
                        <a:p>
                          <a:pPr algn="ctr"/>
                          <a:r>
                            <a:rPr lang="es-ES" i="1" dirty="0" smtClean="0">
                              <a:latin typeface="+mj-lt"/>
                              <a:cs typeface="Times New Roman" panose="02020603050405020304" pitchFamily="18" charset="0"/>
                            </a:rPr>
                            <a:t>Parámetro</a:t>
                          </a:r>
                          <a:endParaRPr lang="es-ES" i="1" dirty="0">
                            <a:latin typeface="+mj-lt"/>
                            <a:cs typeface="Times New Roman" panose="02020603050405020304" pitchFamily="18" charset="0"/>
                          </a:endParaRPr>
                        </a:p>
                      </a:txBody>
                      <a:tcPr/>
                    </a:tc>
                    <a:tc>
                      <a:txBody>
                        <a:bodyPr/>
                        <a:lstStyle/>
                        <a:p>
                          <a:r>
                            <a:rPr lang="es-ES" i="1" dirty="0" smtClean="0"/>
                            <a:t>Estadístico</a:t>
                          </a:r>
                          <a:endParaRPr lang="es-ES" i="1" dirty="0"/>
                        </a:p>
                      </a:txBody>
                      <a:tcPr/>
                    </a:tc>
                    <a:tc>
                      <a:txBody>
                        <a:bodyPr/>
                        <a:lstStyle/>
                        <a:p>
                          <a:r>
                            <a:rPr lang="es-ES" i="1" dirty="0" smtClean="0"/>
                            <a:t>Estimador</a:t>
                          </a:r>
                          <a:endParaRPr lang="es-ES" i="1" dirty="0"/>
                        </a:p>
                      </a:txBody>
                      <a:tcPr/>
                    </a:tc>
                  </a:tr>
                  <a:tr h="370840">
                    <a:tc>
                      <a:txBody>
                        <a:bodyPr/>
                        <a:lstStyle/>
                        <a:p>
                          <a:pPr algn="ctr"/>
                          <a:r>
                            <a:rPr lang="es-ES" i="1" dirty="0" smtClean="0">
                              <a:latin typeface="Symbol" panose="05050102010706020507" pitchFamily="18" charset="2"/>
                              <a:cs typeface="Times New Roman" panose="02020603050405020304" pitchFamily="18" charset="0"/>
                            </a:rPr>
                            <a:t>m</a:t>
                          </a:r>
                          <a:endParaRPr lang="es-ES" i="1" dirty="0">
                            <a:latin typeface="Symbol" panose="05050102010706020507" pitchFamily="18" charset="2"/>
                            <a:cs typeface="Times New Roman" panose="02020603050405020304" pitchFamily="18" charset="0"/>
                          </a:endParaRPr>
                        </a:p>
                      </a:txBody>
                      <a:tcPr/>
                    </a:tc>
                    <a:tc>
                      <a:txBody>
                        <a:bodyPr/>
                        <a:lstStyle/>
                        <a:p>
                          <a:endParaRPr lang="es-ES"/>
                        </a:p>
                      </a:txBody>
                      <a:tcPr>
                        <a:blipFill rotWithShape="1">
                          <a:blip r:embed="rId8"/>
                          <a:stretch>
                            <a:fillRect l="-99563" t="-109836" r="-100000" b="-322951"/>
                          </a:stretch>
                        </a:blipFill>
                      </a:tcPr>
                    </a:tc>
                    <a:tc>
                      <a:txBody>
                        <a:bodyPr/>
                        <a:lstStyle/>
                        <a:p>
                          <a:endParaRPr lang="es-ES"/>
                        </a:p>
                      </a:txBody>
                      <a:tcPr>
                        <a:blipFill rotWithShape="1">
                          <a:blip r:embed="rId8"/>
                          <a:stretch>
                            <a:fillRect l="-200439" t="-109836" r="-439" b="-322951"/>
                          </a:stretch>
                        </a:blipFill>
                      </a:tcPr>
                    </a:tc>
                  </a:tr>
                  <a:tr h="370840">
                    <a:tc>
                      <a:txBody>
                        <a:bodyPr/>
                        <a:lstStyle/>
                        <a:p>
                          <a:pPr algn="ctr"/>
                          <a:r>
                            <a:rPr lang="es-ES" dirty="0" smtClean="0">
                              <a:latin typeface="Symbol" panose="05050102010706020507" pitchFamily="18" charset="2"/>
                            </a:rPr>
                            <a:t>s</a:t>
                          </a:r>
                          <a:endParaRPr lang="es-ES" dirty="0">
                            <a:latin typeface="Symbol" panose="05050102010706020507" pitchFamily="18" charset="2"/>
                          </a:endParaRPr>
                        </a:p>
                      </a:txBody>
                      <a:tcPr/>
                    </a:tc>
                    <a:tc>
                      <a:txBody>
                        <a:bodyPr/>
                        <a:lstStyle/>
                        <a:p>
                          <a:pPr algn="ctr"/>
                          <a:r>
                            <a:rPr lang="es-ES" dirty="0" smtClean="0"/>
                            <a:t>S</a:t>
                          </a:r>
                          <a:endParaRPr lang="es-ES" dirty="0"/>
                        </a:p>
                      </a:txBody>
                      <a:tcPr/>
                    </a:tc>
                    <a:tc>
                      <a:txBody>
                        <a:bodyPr/>
                        <a:lstStyle/>
                        <a:p>
                          <a:endParaRPr lang="es-ES"/>
                        </a:p>
                      </a:txBody>
                      <a:tcPr>
                        <a:blipFill rotWithShape="1">
                          <a:blip r:embed="rId8"/>
                          <a:stretch>
                            <a:fillRect l="-200439" t="-213333" r="-439" b="-228333"/>
                          </a:stretch>
                        </a:blipFill>
                      </a:tcPr>
                    </a:tc>
                  </a:tr>
                  <a:tr h="370840">
                    <a:tc>
                      <a:txBody>
                        <a:bodyPr/>
                        <a:lstStyle/>
                        <a:p>
                          <a:pPr algn="ctr"/>
                          <a:r>
                            <a:rPr lang="es-ES" i="1" dirty="0" smtClean="0">
                              <a:latin typeface="Times New Roman" panose="02020603050405020304" pitchFamily="18" charset="0"/>
                              <a:cs typeface="Times New Roman" panose="02020603050405020304" pitchFamily="18" charset="0"/>
                            </a:rPr>
                            <a:t>p</a:t>
                          </a:r>
                          <a:endParaRPr lang="es-ES" i="1" dirty="0">
                            <a:latin typeface="Times New Roman" panose="02020603050405020304" pitchFamily="18" charset="0"/>
                            <a:cs typeface="Times New Roman" panose="02020603050405020304" pitchFamily="18" charset="0"/>
                          </a:endParaRPr>
                        </a:p>
                      </a:txBody>
                      <a:tcPr/>
                    </a:tc>
                    <a:tc>
                      <a:txBody>
                        <a:bodyPr/>
                        <a:lstStyle/>
                        <a:p>
                          <a:pPr algn="ctr"/>
                          <a:r>
                            <a:rPr lang="es-ES" i="1" dirty="0" smtClean="0"/>
                            <a:t>f</a:t>
                          </a:r>
                          <a:endParaRPr lang="es-ES" i="1" dirty="0"/>
                        </a:p>
                      </a:txBody>
                      <a:tcPr/>
                    </a:tc>
                    <a:tc>
                      <a:txBody>
                        <a:bodyPr/>
                        <a:lstStyle/>
                        <a:p>
                          <a:endParaRPr lang="es-ES"/>
                        </a:p>
                      </a:txBody>
                      <a:tcPr>
                        <a:blipFill rotWithShape="1">
                          <a:blip r:embed="rId8"/>
                          <a:stretch>
                            <a:fillRect l="-200439" t="-308197" r="-439" b="-124590"/>
                          </a:stretch>
                        </a:blipFill>
                      </a:tcPr>
                    </a:tc>
                  </a:tr>
                  <a:tr h="370840">
                    <a:tc>
                      <a:txBody>
                        <a:bodyPr/>
                        <a:lstStyle/>
                        <a:p>
                          <a:pPr algn="ctr"/>
                          <a:r>
                            <a:rPr lang="es-ES" i="1" dirty="0" smtClean="0">
                              <a:latin typeface="Symbol" panose="05050102010706020507" pitchFamily="18" charset="2"/>
                            </a:rPr>
                            <a:t>r</a:t>
                          </a:r>
                          <a:endParaRPr lang="es-ES" i="1" dirty="0">
                            <a:latin typeface="Symbol" panose="05050102010706020507" pitchFamily="18" charset="2"/>
                          </a:endParaRPr>
                        </a:p>
                      </a:txBody>
                      <a:tcPr/>
                    </a:tc>
                    <a:tc>
                      <a:txBody>
                        <a:bodyPr/>
                        <a:lstStyle/>
                        <a:p>
                          <a:pPr algn="ctr"/>
                          <a:r>
                            <a:rPr lang="es-ES" dirty="0" smtClean="0"/>
                            <a:t>r</a:t>
                          </a:r>
                          <a:endParaRPr lang="es-ES" dirty="0"/>
                        </a:p>
                      </a:txBody>
                      <a:tcPr/>
                    </a:tc>
                    <a:tc>
                      <a:txBody>
                        <a:bodyPr/>
                        <a:lstStyle/>
                        <a:p>
                          <a:endParaRPr lang="es-ES"/>
                        </a:p>
                      </a:txBody>
                      <a:tcPr>
                        <a:blipFill rotWithShape="1">
                          <a:blip r:embed="rId8"/>
                          <a:stretch>
                            <a:fillRect l="-200439" t="-408197" r="-439" b="-24590"/>
                          </a:stretch>
                        </a:blipFill>
                      </a:tcPr>
                    </a:tc>
                  </a:tr>
                </a:tbl>
              </a:graphicData>
            </a:graphic>
          </p:graphicFrame>
        </mc:Fallback>
      </mc:AlternateContent>
      <mc:AlternateContent xmlns:mc="http://schemas.openxmlformats.org/markup-compatibility/2006" xmlns:a14="http://schemas.microsoft.com/office/drawing/2010/main">
        <mc:Choice Requires="a14">
          <p:sp>
            <p:nvSpPr>
              <p:cNvPr id="20" name="19 CuadroTexto"/>
              <p:cNvSpPr txBox="1"/>
              <p:nvPr/>
            </p:nvSpPr>
            <p:spPr>
              <a:xfrm>
                <a:off x="179512" y="4578162"/>
                <a:ext cx="5172148" cy="2031325"/>
              </a:xfrm>
              <a:prstGeom prst="rect">
                <a:avLst/>
              </a:prstGeom>
              <a:noFill/>
            </p:spPr>
            <p:txBody>
              <a:bodyPr wrap="square" rtlCol="0">
                <a:spAutoFit/>
              </a:bodyPr>
              <a:lstStyle/>
              <a:p>
                <a:pPr algn="just"/>
                <a:r>
                  <a:rPr lang="es-ES" dirty="0" smtClean="0"/>
                  <a:t>Los símbolos de la tercera columna aluden a los estadísticos (2da columna) en su función de estimar a los parámetros (1era columna).</a:t>
                </a:r>
              </a:p>
              <a:p>
                <a:pPr algn="just"/>
                <a:r>
                  <a:rPr lang="es-ES" dirty="0" smtClean="0"/>
                  <a:t>Así, por ejemplo, </a:t>
                </a:r>
                <a14:m>
                  <m:oMath xmlns:m="http://schemas.openxmlformats.org/officeDocument/2006/math">
                    <m:acc>
                      <m:accPr>
                        <m:chr m:val="̅"/>
                        <m:ctrlPr>
                          <a:rPr lang="es-ES" i="1" smtClean="0">
                            <a:latin typeface="Cambria Math" panose="02040503050406030204" pitchFamily="18" charset="0"/>
                          </a:rPr>
                        </m:ctrlPr>
                      </m:accPr>
                      <m:e>
                        <m:r>
                          <a:rPr lang="es-ES" b="0" i="1" smtClean="0">
                            <a:latin typeface="Cambria Math"/>
                          </a:rPr>
                          <m:t>𝑋</m:t>
                        </m:r>
                      </m:e>
                    </m:acc>
                  </m:oMath>
                </a14:m>
                <a:r>
                  <a:rPr lang="es-ES" dirty="0" smtClean="0"/>
                  <a:t>=</a:t>
                </a:r>
                <a14:m>
                  <m:oMath xmlns:m="http://schemas.openxmlformats.org/officeDocument/2006/math">
                    <m:acc>
                      <m:accPr>
                        <m:chr m:val="̂"/>
                        <m:ctrlPr>
                          <a:rPr lang="es-ES" i="1" dirty="0" smtClean="0">
                            <a:latin typeface="Cambria Math" panose="02040503050406030204" pitchFamily="18" charset="0"/>
                          </a:rPr>
                        </m:ctrlPr>
                      </m:accPr>
                      <m:e>
                        <m:r>
                          <a:rPr lang="es-ES" i="1" dirty="0" smtClean="0">
                            <a:latin typeface="Cambria Math"/>
                            <a:ea typeface="Cambria Math"/>
                          </a:rPr>
                          <m:t>𝜇</m:t>
                        </m:r>
                      </m:e>
                    </m:acc>
                  </m:oMath>
                </a14:m>
                <a:r>
                  <a:rPr lang="es-ES" dirty="0" smtClean="0"/>
                  <a:t> se lee: La media </a:t>
                </a:r>
                <a:r>
                  <a:rPr lang="es-ES" dirty="0" err="1" smtClean="0"/>
                  <a:t>muestral</a:t>
                </a:r>
                <a:r>
                  <a:rPr lang="es-ES" dirty="0" smtClean="0"/>
                  <a:t> es estimador de la media poblacional </a:t>
                </a:r>
                <a:r>
                  <a:rPr lang="es-ES" i="1" dirty="0" smtClean="0">
                    <a:sym typeface="Symbol"/>
                  </a:rPr>
                  <a:t></a:t>
                </a:r>
                <a:r>
                  <a:rPr lang="es-ES" dirty="0" smtClean="0"/>
                  <a:t>.</a:t>
                </a:r>
              </a:p>
              <a:p>
                <a:pPr algn="just"/>
                <a14:m>
                  <m:oMath xmlns:m="http://schemas.openxmlformats.org/officeDocument/2006/math">
                    <m:r>
                      <a:rPr lang="es-ES" b="0" i="1" smtClean="0">
                        <a:latin typeface="Cambria Math"/>
                      </a:rPr>
                      <m:t>𝑓</m:t>
                    </m:r>
                    <m:r>
                      <a:rPr lang="es-ES" b="0" i="1" smtClean="0">
                        <a:latin typeface="Cambria Math"/>
                      </a:rPr>
                      <m:t>=</m:t>
                    </m:r>
                    <m:acc>
                      <m:accPr>
                        <m:chr m:val="̂"/>
                        <m:ctrlPr>
                          <a:rPr lang="es-ES" b="0" i="1" smtClean="0">
                            <a:latin typeface="Cambria Math" panose="02040503050406030204" pitchFamily="18" charset="0"/>
                          </a:rPr>
                        </m:ctrlPr>
                      </m:accPr>
                      <m:e>
                        <m:r>
                          <a:rPr lang="es-ES" b="0" i="1" smtClean="0">
                            <a:latin typeface="Cambria Math"/>
                          </a:rPr>
                          <m:t>𝑝</m:t>
                        </m:r>
                      </m:e>
                    </m:acc>
                  </m:oMath>
                </a14:m>
                <a:r>
                  <a:rPr lang="es-ES" dirty="0" smtClean="0"/>
                  <a:t> se lee: La frecuencia relativa es estimador de la proporción poblacional </a:t>
                </a:r>
                <a:r>
                  <a:rPr lang="es-ES" i="1" dirty="0" smtClean="0">
                    <a:latin typeface="Times New Roman" panose="02020603050405020304" pitchFamily="18" charset="0"/>
                    <a:cs typeface="Times New Roman" panose="02020603050405020304" pitchFamily="18" charset="0"/>
                  </a:rPr>
                  <a:t>p.</a:t>
                </a:r>
              </a:p>
            </p:txBody>
          </p:sp>
        </mc:Choice>
        <mc:Fallback xmlns="">
          <p:sp>
            <p:nvSpPr>
              <p:cNvPr id="20" name="19 CuadroTexto"/>
              <p:cNvSpPr txBox="1">
                <a:spLocks noRot="1" noChangeAspect="1" noMove="1" noResize="1" noEditPoints="1" noAdjustHandles="1" noChangeArrowheads="1" noChangeShapeType="1" noTextEdit="1"/>
              </p:cNvSpPr>
              <p:nvPr/>
            </p:nvSpPr>
            <p:spPr>
              <a:xfrm>
                <a:off x="179512" y="4578162"/>
                <a:ext cx="5172148" cy="2031325"/>
              </a:xfrm>
              <a:prstGeom prst="rect">
                <a:avLst/>
              </a:prstGeom>
              <a:blipFill rotWithShape="1">
                <a:blip r:embed="rId9"/>
                <a:stretch>
                  <a:fillRect l="-942" t="-1802" r="-942" b="-3904"/>
                </a:stretch>
              </a:blipFill>
            </p:spPr>
            <p:txBody>
              <a:bodyPr/>
              <a:lstStyle/>
              <a:p>
                <a:r>
                  <a:rPr lang="es-ES">
                    <a:noFill/>
                  </a:rPr>
                  <a:t> </a:t>
                </a:r>
              </a:p>
            </p:txBody>
          </p:sp>
        </mc:Fallback>
      </mc:AlternateContent>
      <p:sp>
        <p:nvSpPr>
          <p:cNvPr id="15" name="Título 1">
            <a:extLst>
              <a:ext uri="{FF2B5EF4-FFF2-40B4-BE49-F238E27FC236}">
                <a16:creationId xmlns:a16="http://schemas.microsoft.com/office/drawing/2014/main" id="{0E7C986C-388F-4BC9-9F46-2A5B0B5A1580}"/>
              </a:ext>
            </a:extLst>
          </p:cNvPr>
          <p:cNvSpPr txBox="1">
            <a:spLocks/>
          </p:cNvSpPr>
          <p:nvPr/>
        </p:nvSpPr>
        <p:spPr>
          <a:xfrm>
            <a:off x="5091387" y="5325327"/>
            <a:ext cx="3960440" cy="1440160"/>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s-ES" sz="4400" dirty="0" smtClean="0"/>
              <a:t> Parámetros </a:t>
            </a:r>
          </a:p>
          <a:p>
            <a:pPr marL="0" indent="0">
              <a:buFont typeface="Georgia" pitchFamily="18" charset="0"/>
              <a:buNone/>
            </a:pPr>
            <a:r>
              <a:rPr lang="es-ES" sz="4400" dirty="0" smtClean="0"/>
              <a:t>y Estimadores</a:t>
            </a:r>
            <a:endParaRPr lang="es-AR" sz="4400" dirty="0"/>
          </a:p>
        </p:txBody>
      </p:sp>
    </p:spTree>
    <p:extLst>
      <p:ext uri="{BB962C8B-B14F-4D97-AF65-F5344CB8AC3E}">
        <p14:creationId xmlns:p14="http://schemas.microsoft.com/office/powerpoint/2010/main" val="3168902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fltVal val="0"/>
                                          </p:val>
                                        </p:tav>
                                        <p:tav tm="100000">
                                          <p:val>
                                            <p:strVal val="#ppt_w"/>
                                          </p:val>
                                        </p:tav>
                                      </p:tavLst>
                                    </p:anim>
                                    <p:anim calcmode="lin" valueType="num">
                                      <p:cBhvr>
                                        <p:cTn id="13" dur="1000" fill="hold"/>
                                        <p:tgtEl>
                                          <p:spTgt spid="8"/>
                                        </p:tgtEl>
                                        <p:attrNameLst>
                                          <p:attrName>ppt_h</p:attrName>
                                        </p:attrNameLst>
                                      </p:cBhvr>
                                      <p:tavLst>
                                        <p:tav tm="0">
                                          <p:val>
                                            <p:fltVal val="0"/>
                                          </p:val>
                                        </p:tav>
                                        <p:tav tm="100000">
                                          <p:val>
                                            <p:strVal val="#ppt_h"/>
                                          </p:val>
                                        </p:tav>
                                      </p:tavLst>
                                    </p:anim>
                                    <p:anim calcmode="lin" valueType="num">
                                      <p:cBhvr>
                                        <p:cTn id="14" dur="1000" fill="hold"/>
                                        <p:tgtEl>
                                          <p:spTgt spid="8"/>
                                        </p:tgtEl>
                                        <p:attrNameLst>
                                          <p:attrName>style.rotation</p:attrName>
                                        </p:attrNameLst>
                                      </p:cBhvr>
                                      <p:tavLst>
                                        <p:tav tm="0">
                                          <p:val>
                                            <p:fltVal val="90"/>
                                          </p:val>
                                        </p:tav>
                                        <p:tav tm="100000">
                                          <p:val>
                                            <p:fltVal val="0"/>
                                          </p:val>
                                        </p:tav>
                                      </p:tavLst>
                                    </p:anim>
                                    <p:animEffect transition="in" filter="fade">
                                      <p:cBhvr>
                                        <p:cTn id="15" dur="10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7C986C-388F-4BC9-9F46-2A5B0B5A1580}"/>
              </a:ext>
            </a:extLst>
          </p:cNvPr>
          <p:cNvSpPr>
            <a:spLocks noGrp="1"/>
          </p:cNvSpPr>
          <p:nvPr>
            <p:ph type="title"/>
          </p:nvPr>
        </p:nvSpPr>
        <p:spPr>
          <a:xfrm>
            <a:off x="5652120" y="5554980"/>
            <a:ext cx="3261723" cy="1143000"/>
          </a:xfrm>
        </p:spPr>
        <p:txBody>
          <a:bodyPr/>
          <a:lstStyle/>
          <a:p>
            <a:pPr marL="0" indent="0">
              <a:buNone/>
            </a:pPr>
            <a:r>
              <a:rPr lang="es-ES" sz="4400" dirty="0"/>
              <a:t>Parámetro</a:t>
            </a:r>
            <a:endParaRPr lang="es-AR" sz="4400" dirty="0"/>
          </a:p>
        </p:txBody>
      </p:sp>
      <p:sp>
        <p:nvSpPr>
          <p:cNvPr id="3" name="Marcador de contenido 2">
            <a:extLst>
              <a:ext uri="{FF2B5EF4-FFF2-40B4-BE49-F238E27FC236}">
                <a16:creationId xmlns:a16="http://schemas.microsoft.com/office/drawing/2014/main" id="{B36DECDF-65CD-474E-A070-9745A01DA8B0}"/>
              </a:ext>
            </a:extLst>
          </p:cNvPr>
          <p:cNvSpPr>
            <a:spLocks noGrp="1"/>
          </p:cNvSpPr>
          <p:nvPr>
            <p:ph sz="quarter" idx="13"/>
          </p:nvPr>
        </p:nvSpPr>
        <p:spPr>
          <a:xfrm>
            <a:off x="827584" y="1628800"/>
            <a:ext cx="7488832" cy="3849608"/>
          </a:xfrm>
        </p:spPr>
        <p:txBody>
          <a:bodyPr>
            <a:normAutofit lnSpcReduction="10000"/>
          </a:bodyPr>
          <a:lstStyle/>
          <a:p>
            <a:pPr marL="45720" indent="0" algn="just">
              <a:buNone/>
            </a:pPr>
            <a:r>
              <a:rPr lang="es-ES" dirty="0" smtClean="0"/>
              <a:t>Ejemplos</a:t>
            </a:r>
            <a:r>
              <a:rPr lang="es-ES" dirty="0"/>
              <a:t>: </a:t>
            </a:r>
            <a:endParaRPr lang="es-ES" dirty="0" smtClean="0"/>
          </a:p>
          <a:p>
            <a:pPr marL="45720" indent="0" algn="just">
              <a:buNone/>
            </a:pPr>
            <a:endParaRPr lang="es-ES" dirty="0"/>
          </a:p>
          <a:p>
            <a:pPr algn="just">
              <a:buFont typeface="Wingdings" panose="05000000000000000000" pitchFamily="2" charset="2"/>
              <a:buChar char="ü"/>
            </a:pPr>
            <a:r>
              <a:rPr lang="es-ES" dirty="0"/>
              <a:t>Puntaje promedio en el Test de Wechsler de inteligencia para niños, suponiendo que el test fue administrado a todos los niños de una determinada población. Es un único valor fijo para esa población.</a:t>
            </a:r>
          </a:p>
          <a:p>
            <a:pPr marL="45720" indent="0" algn="just">
              <a:buNone/>
            </a:pPr>
            <a:endParaRPr lang="es-ES" dirty="0"/>
          </a:p>
          <a:p>
            <a:pPr algn="just">
              <a:buFont typeface="Wingdings" panose="05000000000000000000" pitchFamily="2" charset="2"/>
              <a:buChar char="ü"/>
            </a:pPr>
            <a:r>
              <a:rPr lang="es-AR" dirty="0"/>
              <a:t>Porcentaje de opinión desfavorable acerca de la restricción de movilidad para adultos mayores en la ciudad de Buenos Aires, de toda la población objetivo que tiene esa opinión.</a:t>
            </a:r>
          </a:p>
        </p:txBody>
      </p:sp>
      <p:sp>
        <p:nvSpPr>
          <p:cNvPr id="4" name="3 CuadroTexto"/>
          <p:cNvSpPr txBox="1"/>
          <p:nvPr/>
        </p:nvSpPr>
        <p:spPr>
          <a:xfrm>
            <a:off x="899593" y="682654"/>
            <a:ext cx="7344816" cy="769441"/>
          </a:xfrm>
          <a:prstGeom prst="rect">
            <a:avLst/>
          </a:prstGeom>
          <a:solidFill>
            <a:srgbClr val="FEDAFD"/>
          </a:solidFill>
        </p:spPr>
        <p:txBody>
          <a:bodyPr wrap="square" rtlCol="0">
            <a:spAutoFit/>
          </a:bodyPr>
          <a:lstStyle/>
          <a:p>
            <a:pPr lvl="0" algn="just">
              <a:spcBef>
                <a:spcPct val="20000"/>
              </a:spcBef>
              <a:spcAft>
                <a:spcPts val="300"/>
              </a:spcAft>
              <a:buClr>
                <a:srgbClr val="F14124">
                  <a:lumMod val="75000"/>
                </a:srgbClr>
              </a:buClr>
              <a:buSzPct val="130000"/>
            </a:pPr>
            <a:r>
              <a:rPr lang="es-ES" sz="2200" i="1" dirty="0">
                <a:solidFill>
                  <a:prstClr val="black">
                    <a:lumMod val="75000"/>
                    <a:lumOff val="25000"/>
                  </a:prstClr>
                </a:solidFill>
              </a:rPr>
              <a:t>Es una característica fija, </a:t>
            </a:r>
            <a:r>
              <a:rPr lang="es-ES" sz="2200" i="1" dirty="0" smtClean="0">
                <a:solidFill>
                  <a:prstClr val="black">
                    <a:lumMod val="75000"/>
                    <a:lumOff val="25000"/>
                  </a:prstClr>
                </a:solidFill>
              </a:rPr>
              <a:t>generalmente </a:t>
            </a:r>
            <a:r>
              <a:rPr lang="es-ES" sz="2200" i="1" dirty="0" smtClean="0"/>
              <a:t>numérica</a:t>
            </a:r>
            <a:r>
              <a:rPr lang="es-ES" sz="2200" i="1" dirty="0" smtClean="0">
                <a:solidFill>
                  <a:prstClr val="black">
                    <a:lumMod val="75000"/>
                    <a:lumOff val="25000"/>
                  </a:prstClr>
                </a:solidFill>
              </a:rPr>
              <a:t> </a:t>
            </a:r>
            <a:r>
              <a:rPr lang="es-ES" sz="2200" i="1" dirty="0">
                <a:solidFill>
                  <a:prstClr val="black">
                    <a:lumMod val="75000"/>
                    <a:lumOff val="25000"/>
                  </a:prstClr>
                </a:solidFill>
              </a:rPr>
              <a:t>de la población de valores de una variable.</a:t>
            </a:r>
          </a:p>
        </p:txBody>
      </p:sp>
    </p:spTree>
    <p:extLst>
      <p:ext uri="{BB962C8B-B14F-4D97-AF65-F5344CB8AC3E}">
        <p14:creationId xmlns:p14="http://schemas.microsoft.com/office/powerpoint/2010/main" val="1067797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581128"/>
            <a:ext cx="7632848" cy="1512168"/>
          </a:xfrm>
        </p:spPr>
        <p:txBody>
          <a:bodyPr/>
          <a:lstStyle/>
          <a:p>
            <a:pPr marL="0" indent="0">
              <a:buNone/>
            </a:pPr>
            <a:r>
              <a:rPr lang="es-ES" dirty="0" smtClean="0"/>
              <a:t>Obtención </a:t>
            </a:r>
            <a:r>
              <a:rPr lang="es-ES" dirty="0"/>
              <a:t>de la </a:t>
            </a:r>
            <a:r>
              <a:rPr lang="es-ES" dirty="0" smtClean="0"/>
              <a:t>Muestra </a:t>
            </a:r>
            <a:r>
              <a:rPr lang="es-ES" dirty="0"/>
              <a:t>Cap. </a:t>
            </a:r>
            <a:r>
              <a:rPr lang="es-ES" dirty="0" smtClean="0"/>
              <a:t>6</a:t>
            </a:r>
            <a:endParaRPr lang="es-ES" dirty="0"/>
          </a:p>
        </p:txBody>
      </p:sp>
      <p:sp>
        <p:nvSpPr>
          <p:cNvPr id="4" name="3 Marcador de contenido"/>
          <p:cNvSpPr>
            <a:spLocks noGrp="1"/>
          </p:cNvSpPr>
          <p:nvPr>
            <p:ph sz="quarter" idx="13"/>
          </p:nvPr>
        </p:nvSpPr>
        <p:spPr>
          <a:xfrm>
            <a:off x="1115616" y="1340768"/>
            <a:ext cx="6400800" cy="1617360"/>
          </a:xfrm>
        </p:spPr>
        <p:txBody>
          <a:bodyPr>
            <a:normAutofit lnSpcReduction="10000"/>
          </a:bodyPr>
          <a:lstStyle/>
          <a:p>
            <a:pPr marL="45720" lvl="0" indent="0">
              <a:buClr>
                <a:srgbClr val="F14124">
                  <a:lumMod val="75000"/>
                </a:srgbClr>
              </a:buClr>
              <a:buNone/>
            </a:pPr>
            <a:r>
              <a:rPr lang="es-ES" b="1" dirty="0">
                <a:solidFill>
                  <a:prstClr val="black">
                    <a:lumMod val="75000"/>
                    <a:lumOff val="25000"/>
                  </a:prstClr>
                </a:solidFill>
              </a:rPr>
              <a:t>Inferencia Estadística</a:t>
            </a:r>
          </a:p>
          <a:p>
            <a:pPr marL="45720" indent="0">
              <a:buNone/>
            </a:pPr>
            <a:r>
              <a:rPr lang="es-ES" b="1" dirty="0" smtClean="0"/>
              <a:t>Definición </a:t>
            </a:r>
            <a:r>
              <a:rPr lang="es-ES" b="1" dirty="0"/>
              <a:t>y acotación de la población.</a:t>
            </a:r>
          </a:p>
          <a:p>
            <a:pPr marL="45720" lvl="0" indent="0">
              <a:buClr>
                <a:srgbClr val="F14124">
                  <a:lumMod val="75000"/>
                </a:srgbClr>
              </a:buClr>
              <a:buNone/>
            </a:pPr>
            <a:r>
              <a:rPr lang="es-ES" b="1" dirty="0">
                <a:solidFill>
                  <a:prstClr val="black">
                    <a:lumMod val="75000"/>
                    <a:lumOff val="25000"/>
                  </a:prstClr>
                </a:solidFill>
              </a:rPr>
              <a:t>Extracción de una muestra.</a:t>
            </a:r>
          </a:p>
          <a:p>
            <a:pPr marL="45720" indent="0">
              <a:buNone/>
            </a:pPr>
            <a:r>
              <a:rPr lang="es-ES" b="1" dirty="0"/>
              <a:t>Tipos de muestreo.</a:t>
            </a:r>
          </a:p>
        </p:txBody>
      </p:sp>
    </p:spTree>
    <p:extLst>
      <p:ext uri="{BB962C8B-B14F-4D97-AF65-F5344CB8AC3E}">
        <p14:creationId xmlns:p14="http://schemas.microsoft.com/office/powerpoint/2010/main" val="9419336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94B02E-98A5-4E1D-8C41-C4D44D3B4936}"/>
              </a:ext>
            </a:extLst>
          </p:cNvPr>
          <p:cNvSpPr>
            <a:spLocks noGrp="1"/>
          </p:cNvSpPr>
          <p:nvPr>
            <p:ph type="title"/>
          </p:nvPr>
        </p:nvSpPr>
        <p:spPr>
          <a:xfrm>
            <a:off x="5364088" y="5715000"/>
            <a:ext cx="3229744" cy="1143000"/>
          </a:xfrm>
        </p:spPr>
        <p:txBody>
          <a:bodyPr/>
          <a:lstStyle/>
          <a:p>
            <a:pPr marL="0" indent="0">
              <a:buNone/>
            </a:pPr>
            <a:r>
              <a:rPr lang="es-ES" sz="4400" dirty="0"/>
              <a:t>Estadístico</a:t>
            </a:r>
            <a:endParaRPr lang="es-AR" sz="4400" dirty="0"/>
          </a:p>
        </p:txBody>
      </p:sp>
      <p:sp>
        <p:nvSpPr>
          <p:cNvPr id="3" name="Marcador de contenido 2">
            <a:extLst>
              <a:ext uri="{FF2B5EF4-FFF2-40B4-BE49-F238E27FC236}">
                <a16:creationId xmlns:a16="http://schemas.microsoft.com/office/drawing/2014/main" id="{A997EDAB-2F19-4AF1-AD5D-E2BA0B88154B}"/>
              </a:ext>
            </a:extLst>
          </p:cNvPr>
          <p:cNvSpPr>
            <a:spLocks noGrp="1"/>
          </p:cNvSpPr>
          <p:nvPr>
            <p:ph sz="quarter" idx="13"/>
          </p:nvPr>
        </p:nvSpPr>
        <p:spPr>
          <a:xfrm>
            <a:off x="683568" y="1412776"/>
            <a:ext cx="7704856" cy="4425672"/>
          </a:xfrm>
        </p:spPr>
        <p:txBody>
          <a:bodyPr>
            <a:normAutofit lnSpcReduction="10000"/>
          </a:bodyPr>
          <a:lstStyle/>
          <a:p>
            <a:pPr marL="45720" lvl="0" indent="0" algn="just">
              <a:buClr>
                <a:srgbClr val="F14124">
                  <a:lumMod val="75000"/>
                </a:srgbClr>
              </a:buClr>
              <a:buNone/>
            </a:pPr>
            <a:r>
              <a:rPr lang="es-ES" dirty="0" smtClean="0">
                <a:solidFill>
                  <a:prstClr val="black">
                    <a:lumMod val="75000"/>
                    <a:lumOff val="25000"/>
                  </a:prstClr>
                </a:solidFill>
              </a:rPr>
              <a:t>Un Estadístico es </a:t>
            </a:r>
            <a:r>
              <a:rPr lang="es-ES" dirty="0">
                <a:solidFill>
                  <a:prstClr val="black">
                    <a:lumMod val="75000"/>
                    <a:lumOff val="25000"/>
                  </a:prstClr>
                </a:solidFill>
              </a:rPr>
              <a:t>una característica </a:t>
            </a:r>
            <a:r>
              <a:rPr lang="es-ES" dirty="0" err="1">
                <a:solidFill>
                  <a:prstClr val="black">
                    <a:lumMod val="75000"/>
                    <a:lumOff val="25000"/>
                  </a:prstClr>
                </a:solidFill>
              </a:rPr>
              <a:t>muestral</a:t>
            </a:r>
            <a:r>
              <a:rPr lang="es-ES" dirty="0">
                <a:solidFill>
                  <a:prstClr val="black">
                    <a:lumMod val="75000"/>
                    <a:lumOff val="25000"/>
                  </a:prstClr>
                </a:solidFill>
              </a:rPr>
              <a:t>. Dado que se pueden extraer muestras diferentes de una misma población el estadístico es una variable ya que sus valores dependen  de la muestra seleccionada. Cada valor del estadístico es una función de las observaciones de una muestra.</a:t>
            </a:r>
          </a:p>
          <a:p>
            <a:pPr marL="45720" indent="0" algn="just">
              <a:buNone/>
            </a:pPr>
            <a:r>
              <a:rPr lang="es-ES" dirty="0" smtClean="0"/>
              <a:t>Ejemplos</a:t>
            </a:r>
            <a:r>
              <a:rPr lang="es-ES" dirty="0"/>
              <a:t>: </a:t>
            </a:r>
          </a:p>
          <a:p>
            <a:pPr algn="just">
              <a:buFont typeface="Wingdings" panose="05000000000000000000" pitchFamily="2" charset="2"/>
              <a:buChar char="ü"/>
            </a:pPr>
            <a:r>
              <a:rPr lang="es-ES" dirty="0"/>
              <a:t>Promedio de puntajes del Test de Wechsler de 20 niños </a:t>
            </a:r>
            <a:r>
              <a:rPr lang="es-ES" dirty="0" smtClean="0"/>
              <a:t>que serán seleccionados </a:t>
            </a:r>
            <a:r>
              <a:rPr lang="es-ES" dirty="0"/>
              <a:t>de la población a los que les fue administrado el test.</a:t>
            </a:r>
          </a:p>
          <a:p>
            <a:pPr algn="just">
              <a:buFont typeface="Wingdings" panose="05000000000000000000" pitchFamily="2" charset="2"/>
              <a:buChar char="ü"/>
            </a:pPr>
            <a:r>
              <a:rPr lang="es-ES" dirty="0"/>
              <a:t>Porcentaje de opiniones desfavorables acerca </a:t>
            </a:r>
            <a:r>
              <a:rPr lang="es-AR" dirty="0"/>
              <a:t>de la restricción de movilidad para adultos mayores en la ciudad de Buenos Aires</a:t>
            </a:r>
            <a:r>
              <a:rPr lang="es-ES" dirty="0"/>
              <a:t> entre 90 encuestados.</a:t>
            </a:r>
          </a:p>
          <a:p>
            <a:pPr marL="45720" indent="0">
              <a:buNone/>
            </a:pPr>
            <a:endParaRPr lang="es-AR" dirty="0"/>
          </a:p>
        </p:txBody>
      </p:sp>
      <p:sp>
        <p:nvSpPr>
          <p:cNvPr id="4" name="3 CuadroTexto"/>
          <p:cNvSpPr txBox="1"/>
          <p:nvPr/>
        </p:nvSpPr>
        <p:spPr>
          <a:xfrm>
            <a:off x="755576" y="692696"/>
            <a:ext cx="7488832" cy="430887"/>
          </a:xfrm>
          <a:prstGeom prst="rect">
            <a:avLst/>
          </a:prstGeom>
          <a:solidFill>
            <a:srgbClr val="FEDAFD"/>
          </a:solidFill>
        </p:spPr>
        <p:txBody>
          <a:bodyPr wrap="square" rtlCol="0">
            <a:spAutoFit/>
          </a:bodyPr>
          <a:lstStyle/>
          <a:p>
            <a:pPr marL="45720" lvl="0" algn="just">
              <a:spcBef>
                <a:spcPct val="20000"/>
              </a:spcBef>
              <a:spcAft>
                <a:spcPts val="300"/>
              </a:spcAft>
              <a:buClr>
                <a:srgbClr val="F14124">
                  <a:lumMod val="75000"/>
                </a:srgbClr>
              </a:buClr>
              <a:buSzPct val="130000"/>
            </a:pPr>
            <a:r>
              <a:rPr lang="es-ES" sz="2200" i="1" dirty="0" smtClean="0">
                <a:solidFill>
                  <a:prstClr val="black">
                    <a:lumMod val="75000"/>
                    <a:lumOff val="25000"/>
                  </a:prstClr>
                </a:solidFill>
              </a:rPr>
              <a:t>Es una variable cuyos valores dependen de una muestra.</a:t>
            </a:r>
            <a:endParaRPr lang="es-ES" sz="2200" i="1" dirty="0">
              <a:solidFill>
                <a:prstClr val="black">
                  <a:lumMod val="75000"/>
                  <a:lumOff val="25000"/>
                </a:prstClr>
              </a:solidFill>
            </a:endParaRPr>
          </a:p>
        </p:txBody>
      </p:sp>
    </p:spTree>
    <p:extLst>
      <p:ext uri="{BB962C8B-B14F-4D97-AF65-F5344CB8AC3E}">
        <p14:creationId xmlns:p14="http://schemas.microsoft.com/office/powerpoint/2010/main" val="25358680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CE1A39-EFB2-4785-9B92-CFE9F93E41E7}"/>
              </a:ext>
            </a:extLst>
          </p:cNvPr>
          <p:cNvSpPr>
            <a:spLocks noGrp="1"/>
          </p:cNvSpPr>
          <p:nvPr>
            <p:ph type="title"/>
          </p:nvPr>
        </p:nvSpPr>
        <p:spPr>
          <a:xfrm>
            <a:off x="5724128" y="5877272"/>
            <a:ext cx="3190428" cy="1143000"/>
          </a:xfrm>
        </p:spPr>
        <p:txBody>
          <a:bodyPr/>
          <a:lstStyle/>
          <a:p>
            <a:pPr marL="0" indent="0">
              <a:buNone/>
            </a:pPr>
            <a:r>
              <a:rPr lang="es-ES" sz="4800" dirty="0"/>
              <a:t>Estimador</a:t>
            </a:r>
            <a:endParaRPr lang="es-AR" dirty="0"/>
          </a:p>
        </p:txBody>
      </p:sp>
      <p:sp>
        <p:nvSpPr>
          <p:cNvPr id="3" name="Marcador de contenido 2">
            <a:extLst>
              <a:ext uri="{FF2B5EF4-FFF2-40B4-BE49-F238E27FC236}">
                <a16:creationId xmlns:a16="http://schemas.microsoft.com/office/drawing/2014/main" id="{2B931F47-E45E-4C39-98C5-6FF797CC699D}"/>
              </a:ext>
            </a:extLst>
          </p:cNvPr>
          <p:cNvSpPr>
            <a:spLocks noGrp="1"/>
          </p:cNvSpPr>
          <p:nvPr>
            <p:ph sz="quarter" idx="13"/>
          </p:nvPr>
        </p:nvSpPr>
        <p:spPr>
          <a:xfrm>
            <a:off x="665167" y="416835"/>
            <a:ext cx="7874086" cy="1185312"/>
          </a:xfrm>
          <a:solidFill>
            <a:srgbClr val="FEDAFD"/>
          </a:solidFill>
        </p:spPr>
        <p:txBody>
          <a:bodyPr>
            <a:normAutofit/>
          </a:bodyPr>
          <a:lstStyle/>
          <a:p>
            <a:pPr marL="45720" indent="0" algn="just">
              <a:buNone/>
            </a:pPr>
            <a:r>
              <a:rPr lang="es-ES" i="1" dirty="0" smtClean="0"/>
              <a:t>Es </a:t>
            </a:r>
            <a:r>
              <a:rPr lang="es-ES" i="1" dirty="0"/>
              <a:t>un estadístico cuyos valores se consideran próximos a un parámetro que, por ser generalmente desconocido, se desea estimar</a:t>
            </a:r>
            <a:r>
              <a:rPr lang="es-ES" i="1" dirty="0" smtClean="0"/>
              <a:t>.</a:t>
            </a:r>
            <a:endParaRPr lang="es-ES" i="1" dirty="0"/>
          </a:p>
        </p:txBody>
      </p:sp>
      <p:sp>
        <p:nvSpPr>
          <p:cNvPr id="4" name="3 CuadroTexto"/>
          <p:cNvSpPr txBox="1"/>
          <p:nvPr/>
        </p:nvSpPr>
        <p:spPr>
          <a:xfrm>
            <a:off x="656365" y="3155646"/>
            <a:ext cx="7999701" cy="1107996"/>
          </a:xfrm>
          <a:prstGeom prst="rect">
            <a:avLst/>
          </a:prstGeom>
          <a:noFill/>
        </p:spPr>
        <p:txBody>
          <a:bodyPr wrap="square" rtlCol="0">
            <a:spAutoFit/>
          </a:bodyPr>
          <a:lstStyle/>
          <a:p>
            <a:pPr marL="45720" lvl="0" algn="just">
              <a:spcBef>
                <a:spcPct val="20000"/>
              </a:spcBef>
              <a:spcAft>
                <a:spcPts val="300"/>
              </a:spcAft>
              <a:buClr>
                <a:srgbClr val="F14124">
                  <a:lumMod val="75000"/>
                </a:srgbClr>
              </a:buClr>
              <a:buSzPct val="130000"/>
            </a:pPr>
            <a:r>
              <a:rPr lang="es-ES" sz="2200" dirty="0">
                <a:solidFill>
                  <a:prstClr val="black">
                    <a:lumMod val="75000"/>
                    <a:lumOff val="25000"/>
                  </a:prstClr>
                </a:solidFill>
              </a:rPr>
              <a:t>Ejemplo: la media, </a:t>
            </a:r>
            <a:r>
              <a:rPr lang="es-ES" sz="2200" dirty="0" smtClean="0">
                <a:solidFill>
                  <a:prstClr val="black">
                    <a:lumMod val="75000"/>
                    <a:lumOff val="25000"/>
                  </a:prstClr>
                </a:solidFill>
              </a:rPr>
              <a:t>la varianza y la </a:t>
            </a:r>
            <a:r>
              <a:rPr lang="es-ES" sz="2200" dirty="0">
                <a:solidFill>
                  <a:prstClr val="black">
                    <a:lumMod val="75000"/>
                    <a:lumOff val="25000"/>
                  </a:prstClr>
                </a:solidFill>
              </a:rPr>
              <a:t>proporción </a:t>
            </a:r>
            <a:r>
              <a:rPr lang="es-ES" sz="2200" dirty="0" err="1" smtClean="0">
                <a:solidFill>
                  <a:prstClr val="black">
                    <a:lumMod val="75000"/>
                    <a:lumOff val="25000"/>
                  </a:prstClr>
                </a:solidFill>
              </a:rPr>
              <a:t>muestrales</a:t>
            </a:r>
            <a:r>
              <a:rPr lang="es-ES" sz="2200" dirty="0" smtClean="0">
                <a:solidFill>
                  <a:prstClr val="black">
                    <a:lumMod val="75000"/>
                    <a:lumOff val="25000"/>
                  </a:prstClr>
                </a:solidFill>
              </a:rPr>
              <a:t> </a:t>
            </a:r>
            <a:r>
              <a:rPr lang="es-ES" sz="2200" dirty="0">
                <a:solidFill>
                  <a:prstClr val="black">
                    <a:lumMod val="75000"/>
                    <a:lumOff val="25000"/>
                  </a:prstClr>
                </a:solidFill>
              </a:rPr>
              <a:t>son </a:t>
            </a:r>
            <a:r>
              <a:rPr lang="es-ES" sz="2200" dirty="0" smtClean="0">
                <a:solidFill>
                  <a:prstClr val="black">
                    <a:lumMod val="75000"/>
                    <a:lumOff val="25000"/>
                  </a:prstClr>
                </a:solidFill>
              </a:rPr>
              <a:t>estimadores </a:t>
            </a:r>
            <a:r>
              <a:rPr lang="es-ES" sz="2200" dirty="0" err="1" smtClean="0">
                <a:solidFill>
                  <a:prstClr val="black">
                    <a:lumMod val="75000"/>
                    <a:lumOff val="25000"/>
                  </a:prstClr>
                </a:solidFill>
              </a:rPr>
              <a:t>insesgados</a:t>
            </a:r>
            <a:r>
              <a:rPr lang="es-ES" sz="2200" dirty="0" smtClean="0">
                <a:solidFill>
                  <a:prstClr val="black">
                    <a:lumMod val="75000"/>
                    <a:lumOff val="25000"/>
                  </a:prstClr>
                </a:solidFill>
              </a:rPr>
              <a:t> </a:t>
            </a:r>
            <a:r>
              <a:rPr lang="es-ES" sz="2200" dirty="0">
                <a:solidFill>
                  <a:prstClr val="black">
                    <a:lumMod val="75000"/>
                    <a:lumOff val="25000"/>
                  </a:prstClr>
                </a:solidFill>
              </a:rPr>
              <a:t>de sus </a:t>
            </a:r>
            <a:r>
              <a:rPr lang="es-ES" sz="2200" dirty="0" smtClean="0">
                <a:solidFill>
                  <a:prstClr val="black">
                    <a:lumMod val="75000"/>
                    <a:lumOff val="25000"/>
                  </a:prstClr>
                </a:solidFill>
              </a:rPr>
              <a:t>respectivos </a:t>
            </a:r>
            <a:r>
              <a:rPr lang="es-ES" sz="2200" dirty="0">
                <a:solidFill>
                  <a:prstClr val="black">
                    <a:lumMod val="75000"/>
                    <a:lumOff val="25000"/>
                  </a:prstClr>
                </a:solidFill>
              </a:rPr>
              <a:t>parámetros poblacionales.</a:t>
            </a:r>
          </a:p>
        </p:txBody>
      </p:sp>
      <p:sp>
        <p:nvSpPr>
          <p:cNvPr id="5" name="CuadroTexto 4"/>
          <p:cNvSpPr txBox="1"/>
          <p:nvPr/>
        </p:nvSpPr>
        <p:spPr>
          <a:xfrm>
            <a:off x="683361" y="1632628"/>
            <a:ext cx="7986571" cy="1446550"/>
          </a:xfrm>
          <a:prstGeom prst="rect">
            <a:avLst/>
          </a:prstGeom>
          <a:noFill/>
        </p:spPr>
        <p:txBody>
          <a:bodyPr wrap="square" rtlCol="0">
            <a:spAutoFit/>
          </a:bodyPr>
          <a:lstStyle/>
          <a:p>
            <a:pPr algn="just"/>
            <a:r>
              <a:rPr lang="es-ES" sz="2200" dirty="0">
                <a:solidFill>
                  <a:prstClr val="black">
                    <a:lumMod val="75000"/>
                    <a:lumOff val="25000"/>
                  </a:prstClr>
                </a:solidFill>
              </a:rPr>
              <a:t>Un estimador </a:t>
            </a:r>
            <a:r>
              <a:rPr lang="es-ES" sz="2200" dirty="0" smtClean="0">
                <a:solidFill>
                  <a:prstClr val="black">
                    <a:lumMod val="75000"/>
                    <a:lumOff val="25000"/>
                  </a:prstClr>
                </a:solidFill>
              </a:rPr>
              <a:t>   se </a:t>
            </a:r>
            <a:r>
              <a:rPr lang="es-ES" sz="2200" dirty="0">
                <a:solidFill>
                  <a:prstClr val="black">
                    <a:lumMod val="75000"/>
                    <a:lumOff val="25000"/>
                  </a:prstClr>
                </a:solidFill>
              </a:rPr>
              <a:t>dice </a:t>
            </a:r>
            <a:r>
              <a:rPr lang="es-ES" sz="2200" b="1" i="1" dirty="0" err="1">
                <a:solidFill>
                  <a:prstClr val="black">
                    <a:lumMod val="75000"/>
                    <a:lumOff val="25000"/>
                  </a:prstClr>
                </a:solidFill>
              </a:rPr>
              <a:t>insesgado</a:t>
            </a:r>
            <a:r>
              <a:rPr lang="es-ES" sz="2200" dirty="0">
                <a:solidFill>
                  <a:prstClr val="black">
                    <a:lumMod val="75000"/>
                    <a:lumOff val="25000"/>
                  </a:prstClr>
                </a:solidFill>
              </a:rPr>
              <a:t> cuando, en </a:t>
            </a:r>
            <a:r>
              <a:rPr lang="es-ES" sz="2200" dirty="0" smtClean="0">
                <a:solidFill>
                  <a:prstClr val="black">
                    <a:lumMod val="75000"/>
                    <a:lumOff val="25000"/>
                  </a:prstClr>
                </a:solidFill>
              </a:rPr>
              <a:t>promedio (a </a:t>
            </a:r>
            <a:r>
              <a:rPr lang="es-ES" sz="2200" dirty="0">
                <a:solidFill>
                  <a:prstClr val="black">
                    <a:lumMod val="75000"/>
                    <a:lumOff val="25000"/>
                  </a:prstClr>
                </a:solidFill>
              </a:rPr>
              <a:t>través de todas las muestras </a:t>
            </a:r>
            <a:r>
              <a:rPr lang="es-ES" sz="2200" dirty="0" smtClean="0">
                <a:solidFill>
                  <a:prstClr val="black">
                    <a:lumMod val="75000"/>
                    <a:lumOff val="25000"/>
                  </a:prstClr>
                </a:solidFill>
              </a:rPr>
              <a:t>posibles), </a:t>
            </a:r>
            <a:r>
              <a:rPr lang="es-ES" sz="2200" dirty="0">
                <a:solidFill>
                  <a:prstClr val="black">
                    <a:lumMod val="75000"/>
                    <a:lumOff val="25000"/>
                  </a:prstClr>
                </a:solidFill>
              </a:rPr>
              <a:t>coincide con el parámetro </a:t>
            </a:r>
            <a:r>
              <a:rPr lang="es-ES" sz="2200" dirty="0" smtClean="0">
                <a:solidFill>
                  <a:prstClr val="black">
                    <a:lumMod val="75000"/>
                    <a:lumOff val="25000"/>
                  </a:prstClr>
                </a:solidFill>
              </a:rPr>
              <a:t>    al </a:t>
            </a:r>
            <a:r>
              <a:rPr lang="es-ES" sz="2200" dirty="0">
                <a:solidFill>
                  <a:prstClr val="black">
                    <a:lumMod val="75000"/>
                    <a:lumOff val="25000"/>
                  </a:prstClr>
                </a:solidFill>
              </a:rPr>
              <a:t>que </a:t>
            </a:r>
            <a:r>
              <a:rPr lang="es-ES" sz="2200" dirty="0" smtClean="0">
                <a:solidFill>
                  <a:prstClr val="black">
                    <a:lumMod val="75000"/>
                    <a:lumOff val="25000"/>
                  </a:prstClr>
                </a:solidFill>
              </a:rPr>
              <a:t>estima.</a:t>
            </a:r>
          </a:p>
          <a:p>
            <a:pPr algn="just"/>
            <a:r>
              <a:rPr lang="es-ES" sz="2200" dirty="0" smtClean="0">
                <a:solidFill>
                  <a:prstClr val="black">
                    <a:lumMod val="75000"/>
                    <a:lumOff val="25000"/>
                  </a:prstClr>
                </a:solidFill>
              </a:rPr>
              <a:t>En símbolos: E(  )  = </a:t>
            </a:r>
            <a:endParaRPr lang="es-ES" sz="2200" dirty="0">
              <a:solidFill>
                <a:prstClr val="black">
                  <a:lumMod val="75000"/>
                  <a:lumOff val="25000"/>
                </a:prstClr>
              </a:solidFill>
            </a:endParaRPr>
          </a:p>
        </p:txBody>
      </p:sp>
      <mc:AlternateContent xmlns:mc="http://schemas.openxmlformats.org/markup-compatibility/2006" xmlns:a14="http://schemas.microsoft.com/office/drawing/2010/main">
        <mc:Choice Requires="a14">
          <p:sp>
            <p:nvSpPr>
              <p:cNvPr id="6" name="3 CuadroTexto"/>
              <p:cNvSpPr txBox="1"/>
              <p:nvPr/>
            </p:nvSpPr>
            <p:spPr>
              <a:xfrm>
                <a:off x="2596758" y="2642166"/>
                <a:ext cx="359190" cy="48013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s-ES" sz="2400" i="1" smtClean="0">
                              <a:solidFill>
                                <a:prstClr val="black"/>
                              </a:solidFill>
                              <a:latin typeface="Cambria Math" panose="02040503050406030204" pitchFamily="18" charset="0"/>
                            </a:rPr>
                          </m:ctrlPr>
                        </m:accPr>
                        <m:e>
                          <m:r>
                            <a:rPr lang="es-ES" sz="2400" i="1" smtClean="0">
                              <a:solidFill>
                                <a:prstClr val="black"/>
                              </a:solidFill>
                              <a:latin typeface="Cambria Math"/>
                              <a:sym typeface="Symbol"/>
                            </a:rPr>
                            <m:t></m:t>
                          </m:r>
                        </m:e>
                      </m:acc>
                    </m:oMath>
                  </m:oMathPara>
                </a14:m>
                <a:endParaRPr lang="es-ES" sz="2400" dirty="0">
                  <a:solidFill>
                    <a:prstClr val="black"/>
                  </a:solidFill>
                  <a:latin typeface="Calibri"/>
                </a:endParaRPr>
              </a:p>
            </p:txBody>
          </p:sp>
        </mc:Choice>
        <mc:Fallback xmlns="">
          <p:sp>
            <p:nvSpPr>
              <p:cNvPr id="6" name="3 CuadroTexto"/>
              <p:cNvSpPr txBox="1">
                <a:spLocks noRot="1" noChangeAspect="1" noMove="1" noResize="1" noEditPoints="1" noAdjustHandles="1" noChangeArrowheads="1" noChangeShapeType="1" noTextEdit="1"/>
              </p:cNvSpPr>
              <p:nvPr/>
            </p:nvSpPr>
            <p:spPr>
              <a:xfrm>
                <a:off x="2596758" y="2642166"/>
                <a:ext cx="359190" cy="480131"/>
              </a:xfrm>
              <a:prstGeom prst="rect">
                <a:avLst/>
              </a:prstGeom>
              <a:blipFill>
                <a:blip r:embed="rId2"/>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7" name="4 CuadroTexto"/>
              <p:cNvSpPr txBox="1"/>
              <p:nvPr/>
            </p:nvSpPr>
            <p:spPr>
              <a:xfrm>
                <a:off x="3162982" y="2647994"/>
                <a:ext cx="566224"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s-ES" sz="2400" b="1" i="1" smtClean="0">
                          <a:solidFill>
                            <a:prstClr val="black"/>
                          </a:solidFill>
                          <a:latin typeface="Cambria Math"/>
                          <a:sym typeface="Symbol"/>
                        </a:rPr>
                        <m:t></m:t>
                      </m:r>
                    </m:oMath>
                  </m:oMathPara>
                </a14:m>
                <a:endParaRPr lang="es-ES" sz="2400" b="1" dirty="0">
                  <a:solidFill>
                    <a:prstClr val="black"/>
                  </a:solidFill>
                  <a:latin typeface="Calibri"/>
                </a:endParaRPr>
              </a:p>
            </p:txBody>
          </p:sp>
        </mc:Choice>
        <mc:Fallback xmlns="">
          <p:sp>
            <p:nvSpPr>
              <p:cNvPr id="7" name="4 CuadroTexto"/>
              <p:cNvSpPr txBox="1">
                <a:spLocks noRot="1" noChangeAspect="1" noMove="1" noResize="1" noEditPoints="1" noAdjustHandles="1" noChangeArrowheads="1" noChangeShapeType="1" noTextEdit="1"/>
              </p:cNvSpPr>
              <p:nvPr/>
            </p:nvSpPr>
            <p:spPr>
              <a:xfrm>
                <a:off x="3162982" y="2647994"/>
                <a:ext cx="566224" cy="461665"/>
              </a:xfrm>
              <a:prstGeom prst="rect">
                <a:avLst/>
              </a:prstGeom>
              <a:blipFill>
                <a:blip r:embed="rId3"/>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8" name="3 CuadroTexto"/>
              <p:cNvSpPr txBox="1"/>
              <p:nvPr/>
            </p:nvSpPr>
            <p:spPr>
              <a:xfrm>
                <a:off x="2596758" y="1626701"/>
                <a:ext cx="359190" cy="48013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s-ES" sz="2400" i="1" smtClean="0">
                              <a:solidFill>
                                <a:prstClr val="black"/>
                              </a:solidFill>
                              <a:latin typeface="Cambria Math" panose="02040503050406030204" pitchFamily="18" charset="0"/>
                            </a:rPr>
                          </m:ctrlPr>
                        </m:accPr>
                        <m:e>
                          <m:r>
                            <a:rPr lang="es-ES" sz="2400" i="1" smtClean="0">
                              <a:solidFill>
                                <a:prstClr val="black"/>
                              </a:solidFill>
                              <a:latin typeface="Cambria Math"/>
                              <a:sym typeface="Symbol"/>
                            </a:rPr>
                            <m:t></m:t>
                          </m:r>
                        </m:e>
                      </m:acc>
                    </m:oMath>
                  </m:oMathPara>
                </a14:m>
                <a:endParaRPr lang="es-ES" sz="2400" dirty="0">
                  <a:solidFill>
                    <a:prstClr val="black"/>
                  </a:solidFill>
                  <a:latin typeface="Calibri"/>
                </a:endParaRPr>
              </a:p>
            </p:txBody>
          </p:sp>
        </mc:Choice>
        <mc:Fallback xmlns="">
          <p:sp>
            <p:nvSpPr>
              <p:cNvPr id="8" name="3 CuadroTexto"/>
              <p:cNvSpPr txBox="1">
                <a:spLocks noRot="1" noChangeAspect="1" noMove="1" noResize="1" noEditPoints="1" noAdjustHandles="1" noChangeArrowheads="1" noChangeShapeType="1" noTextEdit="1"/>
              </p:cNvSpPr>
              <p:nvPr/>
            </p:nvSpPr>
            <p:spPr>
              <a:xfrm>
                <a:off x="2596758" y="1626701"/>
                <a:ext cx="359190" cy="480131"/>
              </a:xfrm>
              <a:prstGeom prst="rect">
                <a:avLst/>
              </a:prstGeom>
              <a:blipFill>
                <a:blip r:embed="rId4"/>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9" name="4 CuadroTexto"/>
              <p:cNvSpPr txBox="1"/>
              <p:nvPr/>
            </p:nvSpPr>
            <p:spPr>
              <a:xfrm>
                <a:off x="2030534" y="2275344"/>
                <a:ext cx="566224"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s-ES" sz="2400" b="1" i="1" smtClean="0">
                          <a:solidFill>
                            <a:prstClr val="black"/>
                          </a:solidFill>
                          <a:latin typeface="Cambria Math"/>
                          <a:sym typeface="Symbol"/>
                        </a:rPr>
                        <m:t></m:t>
                      </m:r>
                    </m:oMath>
                  </m:oMathPara>
                </a14:m>
                <a:endParaRPr lang="es-ES" sz="2400" b="1" dirty="0">
                  <a:solidFill>
                    <a:prstClr val="black"/>
                  </a:solidFill>
                  <a:latin typeface="Calibri"/>
                </a:endParaRPr>
              </a:p>
            </p:txBody>
          </p:sp>
        </mc:Choice>
        <mc:Fallback xmlns="">
          <p:sp>
            <p:nvSpPr>
              <p:cNvPr id="9" name="4 CuadroTexto"/>
              <p:cNvSpPr txBox="1">
                <a:spLocks noRot="1" noChangeAspect="1" noMove="1" noResize="1" noEditPoints="1" noAdjustHandles="1" noChangeArrowheads="1" noChangeShapeType="1" noTextEdit="1"/>
              </p:cNvSpPr>
              <p:nvPr/>
            </p:nvSpPr>
            <p:spPr>
              <a:xfrm>
                <a:off x="2030534" y="2275344"/>
                <a:ext cx="566224" cy="461665"/>
              </a:xfrm>
              <a:prstGeom prst="rect">
                <a:avLst/>
              </a:prstGeom>
              <a:blipFill>
                <a:blip r:embed="rId5"/>
                <a:stretch>
                  <a:fillRect/>
                </a:stretch>
              </a:blipFill>
            </p:spPr>
            <p:txBody>
              <a:bodyPr/>
              <a:lstStyle/>
              <a:p>
                <a:r>
                  <a:rPr lang="es-ES">
                    <a:noFill/>
                  </a:rPr>
                  <a:t> </a:t>
                </a:r>
              </a:p>
            </p:txBody>
          </p:sp>
        </mc:Fallback>
      </mc:AlternateContent>
      <p:sp>
        <p:nvSpPr>
          <p:cNvPr id="10" name="CuadroTexto 9"/>
          <p:cNvSpPr txBox="1"/>
          <p:nvPr/>
        </p:nvSpPr>
        <p:spPr>
          <a:xfrm>
            <a:off x="683361" y="4296991"/>
            <a:ext cx="7766074" cy="1891287"/>
          </a:xfrm>
          <a:prstGeom prst="rect">
            <a:avLst/>
          </a:prstGeom>
          <a:noFill/>
        </p:spPr>
        <p:txBody>
          <a:bodyPr wrap="square" rtlCol="0">
            <a:spAutoFit/>
          </a:bodyPr>
          <a:lstStyle/>
          <a:p>
            <a:pPr marL="45720" algn="just">
              <a:spcBef>
                <a:spcPct val="20000"/>
              </a:spcBef>
              <a:spcAft>
                <a:spcPts val="300"/>
              </a:spcAft>
              <a:buClr>
                <a:srgbClr val="F14124">
                  <a:lumMod val="75000"/>
                </a:srgbClr>
              </a:buClr>
              <a:buSzPct val="130000"/>
            </a:pPr>
            <a:r>
              <a:rPr lang="es-ES" sz="2200" dirty="0" smtClean="0">
                <a:solidFill>
                  <a:prstClr val="black">
                    <a:lumMod val="75000"/>
                    <a:lumOff val="25000"/>
                  </a:prstClr>
                </a:solidFill>
              </a:rPr>
              <a:t>La precisión de las estimaciones se relaciona con qué tanto fluctúan los valores de los estimadores de muestra en muestra, por lo que interesa considerar su variabilidad. </a:t>
            </a:r>
          </a:p>
          <a:p>
            <a:pPr marL="45720" algn="just">
              <a:spcBef>
                <a:spcPct val="20000"/>
              </a:spcBef>
              <a:spcAft>
                <a:spcPts val="300"/>
              </a:spcAft>
              <a:buClr>
                <a:srgbClr val="F14124">
                  <a:lumMod val="75000"/>
                </a:srgbClr>
              </a:buClr>
              <a:buSzPct val="130000"/>
            </a:pPr>
            <a:r>
              <a:rPr lang="es-ES" sz="2200" dirty="0" smtClean="0">
                <a:solidFill>
                  <a:prstClr val="black">
                    <a:lumMod val="75000"/>
                    <a:lumOff val="25000"/>
                  </a:prstClr>
                </a:solidFill>
              </a:rPr>
              <a:t>Se denomina </a:t>
            </a:r>
            <a:r>
              <a:rPr lang="es-ES" sz="2200" b="1" i="1" dirty="0" smtClean="0">
                <a:solidFill>
                  <a:prstClr val="black">
                    <a:lumMod val="75000"/>
                    <a:lumOff val="25000"/>
                  </a:prstClr>
                </a:solidFill>
              </a:rPr>
              <a:t>error estándar </a:t>
            </a:r>
            <a:r>
              <a:rPr lang="es-ES" sz="2200" dirty="0" smtClean="0">
                <a:solidFill>
                  <a:prstClr val="black">
                    <a:lumMod val="75000"/>
                    <a:lumOff val="25000"/>
                  </a:prstClr>
                </a:solidFill>
              </a:rPr>
              <a:t>de un estimador a su desviación estándar.</a:t>
            </a:r>
            <a:endParaRPr lang="es-ES" sz="2200" dirty="0">
              <a:solidFill>
                <a:prstClr val="black">
                  <a:lumMod val="75000"/>
                  <a:lumOff val="25000"/>
                </a:prstClr>
              </a:solidFill>
            </a:endParaRPr>
          </a:p>
        </p:txBody>
      </p:sp>
    </p:spTree>
    <p:extLst>
      <p:ext uri="{BB962C8B-B14F-4D97-AF65-F5344CB8AC3E}">
        <p14:creationId xmlns:p14="http://schemas.microsoft.com/office/powerpoint/2010/main" val="445821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7"/>
          <p:cNvSpPr>
            <a:spLocks noChangeArrowheads="1"/>
          </p:cNvSpPr>
          <p:nvPr/>
        </p:nvSpPr>
        <p:spPr bwMode="auto">
          <a:xfrm>
            <a:off x="1922463" y="2436570"/>
            <a:ext cx="4953000" cy="3248744"/>
          </a:xfrm>
          <a:prstGeom prst="ellipse">
            <a:avLst/>
          </a:prstGeom>
          <a:solidFill>
            <a:srgbClr val="F79646">
              <a:lumMod val="40000"/>
              <a:lumOff val="60000"/>
            </a:srgbClr>
          </a:solidFill>
          <a:ln w="9525">
            <a:solidFill>
              <a:srgbClr val="FFFFFF"/>
            </a:solidFill>
            <a:round/>
            <a:headEnd/>
            <a:tailEnd/>
          </a:ln>
          <a:effectLst/>
        </p:spPr>
        <p:txBody>
          <a:bodyPr wrap="none" anchor="ctr"/>
          <a:lstStyle>
            <a:lvl1pPr algn="l" eaLnBrk="0" hangingPunct="0">
              <a:spcBef>
                <a:spcPct val="20000"/>
              </a:spcBef>
              <a:buClr>
                <a:schemeClr val="accent1"/>
              </a:buClr>
              <a:buSzPct val="85000"/>
              <a:buFont typeface="Wingdings" pitchFamily="2" charset="2"/>
              <a:buChar char="o"/>
              <a:defRPr sz="2800">
                <a:solidFill>
                  <a:schemeClr val="tx2"/>
                </a:solidFill>
                <a:latin typeface="Arial" charset="0"/>
              </a:defRPr>
            </a:lvl1pPr>
            <a:lvl2pPr marL="742950" indent="-285750" algn="l" eaLnBrk="0" hangingPunct="0">
              <a:spcBef>
                <a:spcPct val="20000"/>
              </a:spcBef>
              <a:buClr>
                <a:schemeClr val="accent1"/>
              </a:buClr>
              <a:buSzPct val="70000"/>
              <a:buFont typeface="Wingdings" pitchFamily="2" charset="2"/>
              <a:buChar char="n"/>
              <a:defRPr sz="2500">
                <a:solidFill>
                  <a:schemeClr val="tx2"/>
                </a:solidFill>
                <a:latin typeface="Arial" charset="0"/>
              </a:defRPr>
            </a:lvl2pPr>
            <a:lvl3pPr marL="1143000" indent="-228600" algn="l" eaLnBrk="0" hangingPunct="0">
              <a:spcBef>
                <a:spcPct val="20000"/>
              </a:spcBef>
              <a:buClr>
                <a:schemeClr val="accent1"/>
              </a:buClr>
              <a:buSzPct val="70000"/>
              <a:buFont typeface="Wingdings" pitchFamily="2" charset="2"/>
              <a:buChar char="p"/>
              <a:defRPr sz="2200">
                <a:solidFill>
                  <a:schemeClr val="tx2"/>
                </a:solidFill>
                <a:latin typeface="Arial" charset="0"/>
              </a:defRPr>
            </a:lvl3pPr>
            <a:lvl4pPr marL="1600200" indent="-228600" algn="l" eaLnBrk="0" hangingPunct="0">
              <a:spcBef>
                <a:spcPct val="20000"/>
              </a:spcBef>
              <a:buClr>
                <a:schemeClr val="accent1"/>
              </a:buClr>
              <a:buSzPct val="70000"/>
              <a:buFont typeface="Wingdings" pitchFamily="2" charset="2"/>
              <a:buChar char="n"/>
              <a:defRPr sz="2000">
                <a:solidFill>
                  <a:schemeClr val="tx2"/>
                </a:solidFill>
                <a:latin typeface="Arial" charset="0"/>
              </a:defRPr>
            </a:lvl4pPr>
            <a:lvl5pPr marL="2057400" indent="-228600" algn="l" eaLnBrk="0" hangingPunct="0">
              <a:spcBef>
                <a:spcPct val="20000"/>
              </a:spcBef>
              <a:buClr>
                <a:schemeClr val="accent1"/>
              </a:buClr>
              <a:buSzPct val="70000"/>
              <a:buFont typeface="Wingdings" pitchFamily="2" charset="2"/>
              <a:buChar char="o"/>
              <a:defRPr sz="2000">
                <a:solidFill>
                  <a:schemeClr val="tx2"/>
                </a:solidFill>
                <a:latin typeface="Arial" charset="0"/>
              </a:defRPr>
            </a:lvl5pPr>
            <a:lvl6pPr marL="2514600" indent="-228600" eaLnBrk="0" fontAlgn="base" hangingPunct="0">
              <a:spcBef>
                <a:spcPct val="20000"/>
              </a:spcBef>
              <a:spcAft>
                <a:spcPct val="0"/>
              </a:spcAft>
              <a:buClr>
                <a:schemeClr val="accent1"/>
              </a:buClr>
              <a:buSzPct val="70000"/>
              <a:buFont typeface="Wingdings" pitchFamily="2" charset="2"/>
              <a:buChar char="o"/>
              <a:defRPr sz="2000">
                <a:solidFill>
                  <a:schemeClr val="tx2"/>
                </a:solidFill>
                <a:latin typeface="Arial" charset="0"/>
              </a:defRPr>
            </a:lvl6pPr>
            <a:lvl7pPr marL="2971800" indent="-228600" eaLnBrk="0" fontAlgn="base" hangingPunct="0">
              <a:spcBef>
                <a:spcPct val="20000"/>
              </a:spcBef>
              <a:spcAft>
                <a:spcPct val="0"/>
              </a:spcAft>
              <a:buClr>
                <a:schemeClr val="accent1"/>
              </a:buClr>
              <a:buSzPct val="70000"/>
              <a:buFont typeface="Wingdings" pitchFamily="2" charset="2"/>
              <a:buChar char="o"/>
              <a:defRPr sz="2000">
                <a:solidFill>
                  <a:schemeClr val="tx2"/>
                </a:solidFill>
                <a:latin typeface="Arial" charset="0"/>
              </a:defRPr>
            </a:lvl7pPr>
            <a:lvl8pPr marL="3429000" indent="-228600" eaLnBrk="0" fontAlgn="base" hangingPunct="0">
              <a:spcBef>
                <a:spcPct val="20000"/>
              </a:spcBef>
              <a:spcAft>
                <a:spcPct val="0"/>
              </a:spcAft>
              <a:buClr>
                <a:schemeClr val="accent1"/>
              </a:buClr>
              <a:buSzPct val="70000"/>
              <a:buFont typeface="Wingdings" pitchFamily="2" charset="2"/>
              <a:buChar char="o"/>
              <a:defRPr sz="2000">
                <a:solidFill>
                  <a:schemeClr val="tx2"/>
                </a:solidFill>
                <a:latin typeface="Arial" charset="0"/>
              </a:defRPr>
            </a:lvl8pPr>
            <a:lvl9pPr marL="3886200" indent="-228600" eaLnBrk="0" fontAlgn="base" hangingPunct="0">
              <a:spcBef>
                <a:spcPct val="20000"/>
              </a:spcBef>
              <a:spcAft>
                <a:spcPct val="0"/>
              </a:spcAft>
              <a:buClr>
                <a:schemeClr val="accent1"/>
              </a:buClr>
              <a:buSzPct val="70000"/>
              <a:buFont typeface="Wingdings" pitchFamily="2" charset="2"/>
              <a:buChar char="o"/>
              <a:defRPr sz="2000">
                <a:solidFill>
                  <a:schemeClr val="tx2"/>
                </a:solidFill>
                <a:latin typeface="Arial"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s-ES" altLang="es-ES" sz="1800" b="0" i="0" u="none" strike="noStrike" kern="0" cap="none" spc="0" normalizeH="0" baseline="0" noProof="0" smtClean="0">
              <a:ln>
                <a:noFill/>
              </a:ln>
              <a:solidFill>
                <a:srgbClr val="FFFFFF"/>
              </a:solidFill>
              <a:effectLst/>
              <a:uLnTx/>
              <a:uFillTx/>
              <a:latin typeface="Arial" charset="0"/>
            </a:endParaRPr>
          </a:p>
        </p:txBody>
      </p:sp>
      <p:sp>
        <p:nvSpPr>
          <p:cNvPr id="27" name="26 CuadroTexto"/>
          <p:cNvSpPr txBox="1"/>
          <p:nvPr/>
        </p:nvSpPr>
        <p:spPr>
          <a:xfrm>
            <a:off x="827584" y="620688"/>
            <a:ext cx="7488832" cy="1815882"/>
          </a:xfrm>
          <a:prstGeom prst="rect">
            <a:avLst/>
          </a:prstGeom>
          <a:noFill/>
        </p:spPr>
        <p:txBody>
          <a:bodyPr wrap="square" rtlCol="0">
            <a:spAutoFit/>
          </a:bodyPr>
          <a:lstStyle/>
          <a:p>
            <a:r>
              <a:rPr lang="es-ES" sz="2800" dirty="0" smtClean="0">
                <a:solidFill>
                  <a:prstClr val="black"/>
                </a:solidFill>
                <a:latin typeface="Calibri"/>
              </a:rPr>
              <a:t>El </a:t>
            </a:r>
            <a:r>
              <a:rPr lang="es-ES" sz="2800" b="1" i="1" dirty="0" smtClean="0">
                <a:solidFill>
                  <a:prstClr val="black"/>
                </a:solidFill>
                <a:latin typeface="Calibri"/>
              </a:rPr>
              <a:t>estimador</a:t>
            </a:r>
            <a:r>
              <a:rPr lang="es-ES" sz="2800" dirty="0" smtClean="0">
                <a:solidFill>
                  <a:prstClr val="black"/>
                </a:solidFill>
                <a:latin typeface="Calibri"/>
              </a:rPr>
              <a:t> puede tomar diversos valores según sea la muestra que salga sorteada. Por tanto es un </a:t>
            </a:r>
            <a:r>
              <a:rPr lang="es-ES" sz="2800" b="1" i="1" dirty="0" smtClean="0">
                <a:solidFill>
                  <a:prstClr val="black"/>
                </a:solidFill>
                <a:latin typeface="Calibri"/>
              </a:rPr>
              <a:t>estadístico</a:t>
            </a:r>
            <a:r>
              <a:rPr lang="es-ES" sz="2800" dirty="0" smtClean="0">
                <a:solidFill>
                  <a:prstClr val="black"/>
                </a:solidFill>
                <a:latin typeface="Calibri"/>
              </a:rPr>
              <a:t> (una variable cuyos valores dependen de la muestra).</a:t>
            </a:r>
            <a:endParaRPr lang="es-ES" sz="2800" dirty="0">
              <a:solidFill>
                <a:prstClr val="black"/>
              </a:solidFill>
              <a:latin typeface="Calibri"/>
            </a:endParaRPr>
          </a:p>
        </p:txBody>
      </p:sp>
      <p:pic>
        <p:nvPicPr>
          <p:cNvPr id="1516" name="Picture 49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413" y="2693879"/>
            <a:ext cx="3975100"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Título 1">
            <a:extLst>
              <a:ext uri="{FF2B5EF4-FFF2-40B4-BE49-F238E27FC236}">
                <a16:creationId xmlns:a16="http://schemas.microsoft.com/office/drawing/2014/main" id="{17CE1A39-EFB2-4785-9B92-CFE9F93E41E7}"/>
              </a:ext>
            </a:extLst>
          </p:cNvPr>
          <p:cNvSpPr>
            <a:spLocks noGrp="1"/>
          </p:cNvSpPr>
          <p:nvPr>
            <p:ph type="title"/>
          </p:nvPr>
        </p:nvSpPr>
        <p:spPr>
          <a:xfrm>
            <a:off x="5148064" y="5301208"/>
            <a:ext cx="3766492" cy="1143000"/>
          </a:xfrm>
        </p:spPr>
        <p:txBody>
          <a:bodyPr/>
          <a:lstStyle/>
          <a:p>
            <a:pPr marL="0" indent="0">
              <a:buNone/>
            </a:pPr>
            <a:r>
              <a:rPr lang="es-ES" sz="4800" dirty="0" smtClean="0"/>
              <a:t>Estimador</a:t>
            </a:r>
            <a:br>
              <a:rPr lang="es-ES" sz="4800" dirty="0" smtClean="0"/>
            </a:br>
            <a:r>
              <a:rPr lang="es-ES" sz="4800" dirty="0" smtClean="0"/>
              <a:t>y Estadístico</a:t>
            </a:r>
            <a:endParaRPr lang="es-AR" dirty="0"/>
          </a:p>
        </p:txBody>
      </p:sp>
    </p:spTree>
    <p:extLst>
      <p:ext uri="{BB962C8B-B14F-4D97-AF65-F5344CB8AC3E}">
        <p14:creationId xmlns:p14="http://schemas.microsoft.com/office/powerpoint/2010/main" val="26232511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4BA3C761-7D16-42A9-A6DD-1D7599C2BFCC}"/>
              </a:ext>
            </a:extLst>
          </p:cNvPr>
          <p:cNvSpPr>
            <a:spLocks noGrp="1"/>
          </p:cNvSpPr>
          <p:nvPr>
            <p:ph type="title"/>
          </p:nvPr>
        </p:nvSpPr>
        <p:spPr>
          <a:xfrm>
            <a:off x="934532" y="5712324"/>
            <a:ext cx="7992888" cy="1143000"/>
          </a:xfrm>
        </p:spPr>
        <p:txBody>
          <a:bodyPr/>
          <a:lstStyle/>
          <a:p>
            <a:pPr marL="0" indent="0">
              <a:buNone/>
            </a:pPr>
            <a:r>
              <a:rPr lang="es-ES" sz="4400" dirty="0"/>
              <a:t>Distribuciones </a:t>
            </a:r>
            <a:r>
              <a:rPr lang="es-ES" sz="4400" dirty="0" err="1" smtClean="0"/>
              <a:t>Muestrales</a:t>
            </a:r>
            <a:r>
              <a:rPr lang="es-ES" sz="4400" dirty="0" smtClean="0"/>
              <a:t> </a:t>
            </a:r>
            <a:r>
              <a:rPr lang="es-ES" sz="4400" dirty="0"/>
              <a:t/>
            </a:r>
            <a:br>
              <a:rPr lang="es-ES" sz="4400" dirty="0"/>
            </a:br>
            <a:endParaRPr lang="es-AR" sz="4400" dirty="0"/>
          </a:p>
        </p:txBody>
      </p:sp>
      <p:sp>
        <p:nvSpPr>
          <p:cNvPr id="7" name="Marcador de contenido 2">
            <a:extLst>
              <a:ext uri="{FF2B5EF4-FFF2-40B4-BE49-F238E27FC236}">
                <a16:creationId xmlns:a16="http://schemas.microsoft.com/office/drawing/2014/main" id="{015D47A2-2408-4B88-8294-EDC1A5796F32}"/>
              </a:ext>
            </a:extLst>
          </p:cNvPr>
          <p:cNvSpPr>
            <a:spLocks noGrp="1"/>
          </p:cNvSpPr>
          <p:nvPr>
            <p:ph sz="quarter" idx="13"/>
          </p:nvPr>
        </p:nvSpPr>
        <p:spPr>
          <a:xfrm>
            <a:off x="611560" y="548680"/>
            <a:ext cx="8064896" cy="5040560"/>
          </a:xfrm>
        </p:spPr>
        <p:txBody>
          <a:bodyPr>
            <a:noAutofit/>
          </a:bodyPr>
          <a:lstStyle/>
          <a:p>
            <a:pPr marL="45720" indent="0" algn="just">
              <a:spcBef>
                <a:spcPts val="2400"/>
              </a:spcBef>
              <a:spcAft>
                <a:spcPts val="0"/>
              </a:spcAft>
              <a:buNone/>
            </a:pPr>
            <a:r>
              <a:rPr lang="es-ES" dirty="0" smtClean="0"/>
              <a:t>	La </a:t>
            </a:r>
            <a:r>
              <a:rPr lang="es-ES" dirty="0"/>
              <a:t>media, varianza y proporción muestrales son estadísticos ya que se calculan </a:t>
            </a:r>
            <a:r>
              <a:rPr lang="es-ES" dirty="0" smtClean="0"/>
              <a:t>sobre la base de las </a:t>
            </a:r>
            <a:r>
              <a:rPr lang="es-ES" dirty="0"/>
              <a:t>observaciones de la muestra. </a:t>
            </a:r>
          </a:p>
          <a:p>
            <a:pPr marL="45720" indent="0" algn="just">
              <a:spcBef>
                <a:spcPts val="2400"/>
              </a:spcBef>
              <a:spcAft>
                <a:spcPts val="0"/>
              </a:spcAft>
              <a:buNone/>
            </a:pPr>
            <a:r>
              <a:rPr lang="es-ES" dirty="0" smtClean="0"/>
              <a:t>	Este </a:t>
            </a:r>
            <a:r>
              <a:rPr lang="es-ES" dirty="0"/>
              <a:t>hecho hace que sean variables, dado que cada muestra de valores de una variable X brinda un valor medio, una varianza y una proporción de ocurrencia de algún suceso de interés determinado para esa muestra. </a:t>
            </a:r>
          </a:p>
          <a:p>
            <a:pPr marL="45720" indent="0" algn="just">
              <a:spcBef>
                <a:spcPts val="2400"/>
              </a:spcBef>
              <a:spcAft>
                <a:spcPts val="0"/>
              </a:spcAft>
              <a:buNone/>
            </a:pPr>
            <a:r>
              <a:rPr lang="es-ES" dirty="0" smtClean="0"/>
              <a:t>	Si </a:t>
            </a:r>
            <a:r>
              <a:rPr lang="es-ES" dirty="0"/>
              <a:t>se cambia la muestra cambian los </a:t>
            </a:r>
            <a:r>
              <a:rPr lang="es-ES" dirty="0" smtClean="0"/>
              <a:t>valores de los estadísticos </a:t>
            </a:r>
            <a:r>
              <a:rPr lang="es-ES" dirty="0"/>
              <a:t>antes mencionados.</a:t>
            </a:r>
          </a:p>
          <a:p>
            <a:pPr marL="45720" indent="0" algn="just">
              <a:spcBef>
                <a:spcPts val="2400"/>
              </a:spcBef>
              <a:spcAft>
                <a:spcPts val="0"/>
              </a:spcAft>
              <a:buNone/>
            </a:pPr>
            <a:r>
              <a:rPr lang="es-AR" dirty="0" smtClean="0"/>
              <a:t>	Se </a:t>
            </a:r>
            <a:r>
              <a:rPr lang="es-AR" dirty="0"/>
              <a:t>ilustrará con un ejemplo el caso de la media muestral y se brindarán los resultados que pueden obtenerse con planteos análogos para la proporción muestral.</a:t>
            </a:r>
          </a:p>
        </p:txBody>
      </p:sp>
    </p:spTree>
    <p:extLst>
      <p:ext uri="{BB962C8B-B14F-4D97-AF65-F5344CB8AC3E}">
        <p14:creationId xmlns:p14="http://schemas.microsoft.com/office/powerpoint/2010/main" val="1235092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DCCE311B-2996-4D9F-B823-EA9CC5B33017}"/>
              </a:ext>
            </a:extLst>
          </p:cNvPr>
          <p:cNvSpPr>
            <a:spLocks noGrp="1"/>
          </p:cNvSpPr>
          <p:nvPr>
            <p:ph type="title"/>
          </p:nvPr>
        </p:nvSpPr>
        <p:spPr>
          <a:xfrm>
            <a:off x="1335100" y="5445224"/>
            <a:ext cx="7520623" cy="1143000"/>
          </a:xfrm>
        </p:spPr>
        <p:txBody>
          <a:bodyPr/>
          <a:lstStyle/>
          <a:p>
            <a:pPr marL="0" indent="0">
              <a:buNone/>
            </a:pPr>
            <a:r>
              <a:rPr lang="es-ES" sz="4400" dirty="0"/>
              <a:t>Distribución de </a:t>
            </a:r>
            <a:r>
              <a:rPr lang="es-ES" sz="4400" dirty="0" smtClean="0"/>
              <a:t/>
            </a:r>
            <a:br>
              <a:rPr lang="es-ES" sz="4400" dirty="0" smtClean="0"/>
            </a:br>
            <a:r>
              <a:rPr lang="es-ES" sz="4400" dirty="0" smtClean="0"/>
              <a:t>la Media </a:t>
            </a:r>
            <a:r>
              <a:rPr lang="es-ES" sz="4400" dirty="0" err="1" smtClean="0"/>
              <a:t>Muestral</a:t>
            </a:r>
            <a:endParaRPr lang="es-AR" sz="4400" dirty="0"/>
          </a:p>
        </p:txBody>
      </p:sp>
      <mc:AlternateContent xmlns:mc="http://schemas.openxmlformats.org/markup-compatibility/2006" xmlns:a14="http://schemas.microsoft.com/office/drawing/2010/main">
        <mc:Choice Requires="a14">
          <p:sp>
            <p:nvSpPr>
              <p:cNvPr id="7" name="Marcador de contenido 2">
                <a:extLst>
                  <a:ext uri="{FF2B5EF4-FFF2-40B4-BE49-F238E27FC236}">
                    <a16:creationId xmlns:a16="http://schemas.microsoft.com/office/drawing/2014/main" id="{8B90CCC1-2302-4921-B75E-B3B05A8DCE9A}"/>
                  </a:ext>
                </a:extLst>
              </p:cNvPr>
              <p:cNvSpPr>
                <a:spLocks noGrp="1"/>
              </p:cNvSpPr>
              <p:nvPr>
                <p:ph sz="quarter" idx="13"/>
              </p:nvPr>
            </p:nvSpPr>
            <p:spPr>
              <a:xfrm>
                <a:off x="755576" y="731520"/>
                <a:ext cx="7776864" cy="4857720"/>
              </a:xfrm>
            </p:spPr>
            <p:txBody>
              <a:bodyPr>
                <a:normAutofit/>
              </a:bodyPr>
              <a:lstStyle/>
              <a:p>
                <a:pPr marL="45720" indent="0" algn="just">
                  <a:buNone/>
                </a:pPr>
                <a:r>
                  <a:rPr lang="es-ES" sz="1900" dirty="0" smtClean="0"/>
                  <a:t>	Considérese </a:t>
                </a:r>
                <a:r>
                  <a:rPr lang="es-ES" sz="1900" dirty="0"/>
                  <a:t>una población de niños de jardín y preescolar y  para quienes se registra la edad medida en años enteros cumplidos </a:t>
                </a:r>
                <a:r>
                  <a:rPr lang="es-ES" sz="1900" i="1" dirty="0">
                    <a:latin typeface="Times New Roman" panose="02020603050405020304" pitchFamily="18" charset="0"/>
                    <a:cs typeface="Times New Roman" panose="02020603050405020304" pitchFamily="18" charset="0"/>
                  </a:rPr>
                  <a:t>X</a:t>
                </a:r>
                <a:r>
                  <a:rPr lang="es-ES" sz="1900" dirty="0"/>
                  <a:t> (entre 2 y 5 años). Se supone que N es el tamaño de la población, en el ejemplo N &gt; 100.</a:t>
                </a:r>
              </a:p>
              <a:p>
                <a:pPr marL="45720" indent="0" algn="just">
                  <a:buNone/>
                </a:pPr>
                <a14:m>
                  <m:oMath xmlns:m="http://schemas.openxmlformats.org/officeDocument/2006/math">
                    <m:r>
                      <a:rPr lang="es-AR" sz="1900" i="1" smtClean="0">
                        <a:latin typeface="Cambria Math" panose="02040503050406030204" pitchFamily="18" charset="0"/>
                        <a:ea typeface="Cambria Math" panose="02040503050406030204" pitchFamily="18" charset="0"/>
                      </a:rPr>
                      <m:t>𝜇</m:t>
                    </m:r>
                    <m:r>
                      <a:rPr lang="es-ES" sz="1900" b="0" i="1" smtClean="0">
                        <a:latin typeface="Cambria Math" panose="02040503050406030204" pitchFamily="18" charset="0"/>
                        <a:ea typeface="Cambria Math" panose="02040503050406030204" pitchFamily="18" charset="0"/>
                      </a:rPr>
                      <m:t>= </m:t>
                    </m:r>
                  </m:oMath>
                </a14:m>
                <a:r>
                  <a:rPr lang="es-ES" sz="1900" dirty="0">
                    <a:latin typeface="+mj-lt"/>
                    <a:ea typeface="Cambria Math" panose="02040503050406030204" pitchFamily="18" charset="0"/>
                  </a:rPr>
                  <a:t>Promedio de edades de los niños de </a:t>
                </a:r>
                <a:r>
                  <a:rPr lang="es-ES" sz="1900" dirty="0">
                    <a:latin typeface="+mj-lt"/>
                  </a:rPr>
                  <a:t>jardín y preescolar </a:t>
                </a:r>
                <a:endParaRPr lang="es-ES" sz="1900" dirty="0">
                  <a:latin typeface="+mj-lt"/>
                  <a:ea typeface="Cambria Math" panose="02040503050406030204" pitchFamily="18" charset="0"/>
                </a:endParaRPr>
              </a:p>
              <a:p>
                <a:pPr marL="45720" indent="0" algn="just">
                  <a:buNone/>
                </a:pPr>
                <a14:m>
                  <m:oMath xmlns:m="http://schemas.openxmlformats.org/officeDocument/2006/math">
                    <m:sSup>
                      <m:sSupPr>
                        <m:ctrlPr>
                          <a:rPr lang="es-AR" sz="1900" i="1" smtClean="0">
                            <a:latin typeface="Cambria Math" panose="02040503050406030204" pitchFamily="18" charset="0"/>
                            <a:ea typeface="Cambria Math" panose="02040503050406030204" pitchFamily="18" charset="0"/>
                          </a:rPr>
                        </m:ctrlPr>
                      </m:sSupPr>
                      <m:e>
                        <m:r>
                          <a:rPr lang="es-AR" sz="1900" i="1" smtClean="0">
                            <a:latin typeface="Cambria Math" panose="02040503050406030204" pitchFamily="18" charset="0"/>
                            <a:ea typeface="Cambria Math" panose="02040503050406030204" pitchFamily="18" charset="0"/>
                          </a:rPr>
                          <m:t>𝜎</m:t>
                        </m:r>
                      </m:e>
                      <m:sup>
                        <m:r>
                          <a:rPr lang="es-ES" sz="1900" b="0" i="1" smtClean="0">
                            <a:latin typeface="Cambria Math" panose="02040503050406030204" pitchFamily="18" charset="0"/>
                            <a:ea typeface="Cambria Math" panose="02040503050406030204" pitchFamily="18" charset="0"/>
                          </a:rPr>
                          <m:t>2</m:t>
                        </m:r>
                      </m:sup>
                    </m:sSup>
                    <m:r>
                      <a:rPr lang="es-ES" sz="1900" b="0" i="1" smtClean="0">
                        <a:latin typeface="Cambria Math" panose="02040503050406030204" pitchFamily="18" charset="0"/>
                        <a:ea typeface="Cambria Math" panose="02040503050406030204" pitchFamily="18" charset="0"/>
                      </a:rPr>
                      <m:t>=</m:t>
                    </m:r>
                  </m:oMath>
                </a14:m>
                <a:r>
                  <a:rPr lang="es-AR" sz="1900" dirty="0"/>
                  <a:t> Varianza de las edades de esos niños.</a:t>
                </a:r>
              </a:p>
              <a:p>
                <a:pPr marL="45720" indent="0" algn="just">
                  <a:buNone/>
                </a:pPr>
                <a:r>
                  <a:rPr lang="es-AR" sz="1900" dirty="0"/>
                  <a:t>Supongamos </a:t>
                </a:r>
                <a14:m>
                  <m:oMath xmlns:m="http://schemas.openxmlformats.org/officeDocument/2006/math">
                    <m:r>
                      <a:rPr lang="es-AR" sz="1900" i="1">
                        <a:latin typeface="Cambria Math" panose="02040503050406030204" pitchFamily="18" charset="0"/>
                        <a:ea typeface="Cambria Math" panose="02040503050406030204" pitchFamily="18" charset="0"/>
                      </a:rPr>
                      <m:t>𝜇</m:t>
                    </m:r>
                  </m:oMath>
                </a14:m>
                <a:r>
                  <a:rPr lang="es-AR" sz="1900" dirty="0"/>
                  <a:t>= 4,5 y que elegimos al azar a 100 niños de los que obtendremos el promedio de edad </a:t>
                </a:r>
                <a14:m>
                  <m:oMath xmlns:m="http://schemas.openxmlformats.org/officeDocument/2006/math">
                    <m:acc>
                      <m:accPr>
                        <m:chr m:val="̅"/>
                        <m:ctrlPr>
                          <a:rPr lang="es-AR" sz="1900" i="1">
                            <a:latin typeface="Cambria Math" panose="02040503050406030204" pitchFamily="18" charset="0"/>
                          </a:rPr>
                        </m:ctrlPr>
                      </m:accPr>
                      <m:e>
                        <m:r>
                          <m:rPr>
                            <m:nor/>
                          </m:rPr>
                          <a:rPr lang="es-AR" sz="1900" i="1" dirty="0">
                            <a:latin typeface="Times New Roman" panose="02020603050405020304" pitchFamily="18" charset="0"/>
                            <a:cs typeface="Times New Roman" panose="02020603050405020304" pitchFamily="18" charset="0"/>
                          </a:rPr>
                          <m:t>X</m:t>
                        </m:r>
                      </m:e>
                    </m:acc>
                  </m:oMath>
                </a14:m>
                <a:r>
                  <a:rPr lang="es-AR" sz="1900" dirty="0"/>
                  <a:t>.</a:t>
                </a:r>
              </a:p>
            </p:txBody>
          </p:sp>
        </mc:Choice>
        <mc:Fallback xmlns="">
          <p:sp>
            <p:nvSpPr>
              <p:cNvPr id="7" name="Marcador de contenido 2">
                <a:extLst>
                  <a:ext uri="{FF2B5EF4-FFF2-40B4-BE49-F238E27FC236}">
                    <a16:creationId xmlns:a16="http://schemas.microsoft.com/office/drawing/2014/main" id="{8B90CCC1-2302-4921-B75E-B3B05A8DCE9A}"/>
                  </a:ext>
                </a:extLst>
              </p:cNvPr>
              <p:cNvSpPr>
                <a:spLocks noGrp="1" noRot="1" noChangeAspect="1" noMove="1" noResize="1" noEditPoints="1" noAdjustHandles="1" noChangeArrowheads="1" noChangeShapeType="1" noTextEdit="1"/>
              </p:cNvSpPr>
              <p:nvPr>
                <p:ph sz="quarter" idx="13"/>
              </p:nvPr>
            </p:nvSpPr>
            <p:spPr>
              <a:xfrm>
                <a:off x="755576" y="731520"/>
                <a:ext cx="7776864" cy="4857720"/>
              </a:xfrm>
              <a:blipFill>
                <a:blip r:embed="rId2"/>
                <a:stretch>
                  <a:fillRect l="-157" t="-753" r="-705"/>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8" name="CuadroTexto 3">
                <a:extLst>
                  <a:ext uri="{FF2B5EF4-FFF2-40B4-BE49-F238E27FC236}">
                    <a16:creationId xmlns:a16="http://schemas.microsoft.com/office/drawing/2014/main" id="{D198BF0B-750D-49C9-B3A2-1C32D45ADEF4}"/>
                  </a:ext>
                </a:extLst>
              </p:cNvPr>
              <p:cNvSpPr txBox="1"/>
              <p:nvPr/>
            </p:nvSpPr>
            <p:spPr>
              <a:xfrm>
                <a:off x="784732" y="3576132"/>
                <a:ext cx="4147308" cy="1784719"/>
              </a:xfrm>
              <a:prstGeom prst="rect">
                <a:avLst/>
              </a:prstGeom>
              <a:noFill/>
            </p:spPr>
            <p:txBody>
              <a:bodyPr wrap="square" rtlCol="0">
                <a:spAutoFit/>
              </a:bodyPr>
              <a:lstStyle/>
              <a:p>
                <a:pPr algn="just"/>
                <a:r>
                  <a:rPr lang="es-AR" u="sng" dirty="0" smtClean="0"/>
                  <a:t>Observación</a:t>
                </a:r>
                <a:r>
                  <a:rPr lang="es-AR" dirty="0"/>
                  <a:t>: cada grupo de 100 niños provee un </a:t>
                </a:r>
                <a:r>
                  <a:rPr lang="es-AR" dirty="0" smtClean="0"/>
                  <a:t>valor de</a:t>
                </a:r>
                <a14:m>
                  <m:oMath xmlns:m="http://schemas.openxmlformats.org/officeDocument/2006/math">
                    <m:acc>
                      <m:accPr>
                        <m:chr m:val="̅"/>
                        <m:ctrlPr>
                          <a:rPr lang="es-AR" i="1">
                            <a:latin typeface="Cambria Math" panose="02040503050406030204" pitchFamily="18" charset="0"/>
                          </a:rPr>
                        </m:ctrlPr>
                      </m:accPr>
                      <m:e>
                        <m:r>
                          <m:rPr>
                            <m:nor/>
                          </m:rPr>
                          <a:rPr lang="es-ES" i="1" dirty="0">
                            <a:latin typeface="Times New Roman" panose="02020603050405020304" pitchFamily="18" charset="0"/>
                            <a:cs typeface="Times New Roman" panose="02020603050405020304" pitchFamily="18" charset="0"/>
                          </a:rPr>
                          <m:t>X</m:t>
                        </m:r>
                      </m:e>
                    </m:acc>
                  </m:oMath>
                </a14:m>
                <a:r>
                  <a:rPr lang="es-AR" dirty="0" smtClean="0"/>
                  <a:t>eventualmente </a:t>
                </a:r>
                <a:r>
                  <a:rPr lang="es-AR" dirty="0"/>
                  <a:t>distinto, hay tantos </a:t>
                </a:r>
                <a14:m>
                  <m:oMath xmlns:m="http://schemas.openxmlformats.org/officeDocument/2006/math">
                    <m:acc>
                      <m:accPr>
                        <m:chr m:val="̅"/>
                        <m:ctrlPr>
                          <a:rPr lang="es-AR" i="1">
                            <a:latin typeface="Cambria Math" panose="02040503050406030204" pitchFamily="18" charset="0"/>
                          </a:rPr>
                        </m:ctrlPr>
                      </m:accPr>
                      <m:e>
                        <m:r>
                          <m:rPr>
                            <m:nor/>
                          </m:rPr>
                          <a:rPr lang="es-ES" i="1" dirty="0">
                            <a:latin typeface="Times New Roman" panose="02020603050405020304" pitchFamily="18" charset="0"/>
                            <a:cs typeface="Times New Roman" panose="02020603050405020304" pitchFamily="18" charset="0"/>
                          </a:rPr>
                          <m:t>X</m:t>
                        </m:r>
                      </m:e>
                    </m:acc>
                  </m:oMath>
                </a14:m>
                <a:r>
                  <a:rPr lang="es-AR" dirty="0"/>
                  <a:t> como muestras de tamaño 100 podamos formar de entre los N niños de la población. Por </a:t>
                </a:r>
                <a:r>
                  <a:rPr lang="es-AR" dirty="0" smtClean="0"/>
                  <a:t>tanto</a:t>
                </a:r>
                <a14:m>
                  <m:oMath xmlns:m="http://schemas.openxmlformats.org/officeDocument/2006/math">
                    <m:r>
                      <a:rPr lang="es-ES">
                        <a:latin typeface="Cambria Math"/>
                      </a:rPr>
                      <m:t> </m:t>
                    </m:r>
                    <m:acc>
                      <m:accPr>
                        <m:chr m:val="̅"/>
                        <m:ctrlPr>
                          <a:rPr lang="es-AR" i="1">
                            <a:latin typeface="Cambria Math" panose="02040503050406030204" pitchFamily="18" charset="0"/>
                          </a:rPr>
                        </m:ctrlPr>
                      </m:accPr>
                      <m:e>
                        <m:r>
                          <m:rPr>
                            <m:nor/>
                          </m:rPr>
                          <a:rPr lang="es-ES" b="0" i="1" dirty="0" smtClean="0">
                            <a:latin typeface="Times New Roman" panose="02020603050405020304" pitchFamily="18" charset="0"/>
                            <a:cs typeface="Times New Roman" panose="02020603050405020304" pitchFamily="18" charset="0"/>
                          </a:rPr>
                          <m:t>X</m:t>
                        </m:r>
                      </m:e>
                    </m:acc>
                  </m:oMath>
                </a14:m>
                <a:r>
                  <a:rPr lang="es-AR" dirty="0"/>
                  <a:t> es también una variable</a:t>
                </a:r>
                <a:r>
                  <a:rPr lang="es-AR" dirty="0" smtClean="0"/>
                  <a:t>.</a:t>
                </a:r>
                <a:endParaRPr lang="es-AR" dirty="0"/>
              </a:p>
            </p:txBody>
          </p:sp>
        </mc:Choice>
        <mc:Fallback xmlns="">
          <p:sp>
            <p:nvSpPr>
              <p:cNvPr id="8" name="CuadroTexto 3">
                <a:extLst>
                  <a:ext uri="{FF2B5EF4-FFF2-40B4-BE49-F238E27FC236}">
                    <a16:creationId xmlns:a16="http://schemas.microsoft.com/office/drawing/2014/main" id="{D198BF0B-750D-49C9-B3A2-1C32D45ADEF4}"/>
                  </a:ext>
                </a:extLst>
              </p:cNvPr>
              <p:cNvSpPr txBox="1">
                <a:spLocks noRot="1" noChangeAspect="1" noMove="1" noResize="1" noEditPoints="1" noAdjustHandles="1" noChangeArrowheads="1" noChangeShapeType="1" noTextEdit="1"/>
              </p:cNvSpPr>
              <p:nvPr/>
            </p:nvSpPr>
            <p:spPr>
              <a:xfrm>
                <a:off x="784732" y="3576132"/>
                <a:ext cx="4147308" cy="1784719"/>
              </a:xfrm>
              <a:prstGeom prst="rect">
                <a:avLst/>
              </a:prstGeom>
              <a:blipFill>
                <a:blip r:embed="rId3"/>
                <a:stretch>
                  <a:fillRect l="-1324" t="-2397" r="-1176" b="-2740"/>
                </a:stretch>
              </a:blipFill>
            </p:spPr>
            <p:txBody>
              <a:bodyPr/>
              <a:lstStyle/>
              <a:p>
                <a:r>
                  <a:rPr lang="es-ES">
                    <a:noFill/>
                  </a:rPr>
                  <a:t> </a:t>
                </a:r>
              </a:p>
            </p:txBody>
          </p:sp>
        </mc:Fallback>
      </mc:AlternateContent>
      <p:sp>
        <p:nvSpPr>
          <p:cNvPr id="9" name="Rectángulo: esquinas redondeadas 5">
            <a:extLst>
              <a:ext uri="{FF2B5EF4-FFF2-40B4-BE49-F238E27FC236}">
                <a16:creationId xmlns:a16="http://schemas.microsoft.com/office/drawing/2014/main" id="{BC751B6B-5030-44B5-BCD4-CE3368B6F138}"/>
              </a:ext>
            </a:extLst>
          </p:cNvPr>
          <p:cNvSpPr/>
          <p:nvPr/>
        </p:nvSpPr>
        <p:spPr>
          <a:xfrm>
            <a:off x="5481778" y="3561313"/>
            <a:ext cx="3024336" cy="180020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mc:AlternateContent xmlns:mc="http://schemas.openxmlformats.org/markup-compatibility/2006" xmlns:a14="http://schemas.microsoft.com/office/drawing/2010/main">
        <mc:Choice Requires="a14">
          <p:sp>
            <p:nvSpPr>
              <p:cNvPr id="10" name="Elipse 6">
                <a:extLst>
                  <a:ext uri="{FF2B5EF4-FFF2-40B4-BE49-F238E27FC236}">
                    <a16:creationId xmlns:a16="http://schemas.microsoft.com/office/drawing/2014/main" id="{A88765FC-163A-403E-934F-DC4BC1CEBCFB}"/>
                  </a:ext>
                </a:extLst>
              </p:cNvPr>
              <p:cNvSpPr/>
              <p:nvPr/>
            </p:nvSpPr>
            <p:spPr>
              <a:xfrm>
                <a:off x="5889570" y="3656175"/>
                <a:ext cx="772732" cy="371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14:m>
                  <m:oMathPara xmlns:m="http://schemas.openxmlformats.org/officeDocument/2006/math">
                    <m:oMathParaPr>
                      <m:jc m:val="centerGroup"/>
                    </m:oMathParaPr>
                    <m:oMath xmlns:m="http://schemas.openxmlformats.org/officeDocument/2006/math">
                      <m:acc>
                        <m:accPr>
                          <m:chr m:val="̅"/>
                          <m:ctrlPr>
                            <a:rPr lang="es-AR" sz="1400" i="1" smtClean="0">
                              <a:latin typeface="Cambria Math" panose="02040503050406030204" pitchFamily="18" charset="0"/>
                            </a:rPr>
                          </m:ctrlPr>
                        </m:accPr>
                        <m:e>
                          <m:r>
                            <m:rPr>
                              <m:nor/>
                            </m:rPr>
                            <a:rPr lang="es-AR" sz="1400" dirty="0"/>
                            <m:t>X</m:t>
                          </m:r>
                        </m:e>
                      </m:acc>
                      <m:r>
                        <a:rPr lang="es-ES" sz="1400" b="0" i="1" dirty="0" smtClean="0">
                          <a:latin typeface="Cambria Math" panose="02040503050406030204" pitchFamily="18" charset="0"/>
                        </a:rPr>
                        <m:t> </m:t>
                      </m:r>
                      <m:r>
                        <a:rPr lang="es-ES" sz="1400" b="0" i="0" dirty="0" smtClean="0">
                          <a:latin typeface="Cambria Math" panose="02040503050406030204" pitchFamily="18" charset="0"/>
                        </a:rPr>
                        <m:t>  </m:t>
                      </m:r>
                      <m:sSub>
                        <m:sSubPr>
                          <m:ctrlPr>
                            <a:rPr lang="es-AR" sz="1400" i="1" dirty="0" smtClean="0">
                              <a:latin typeface="Cambria Math" panose="02040503050406030204" pitchFamily="18" charset="0"/>
                            </a:rPr>
                          </m:ctrlPr>
                        </m:sSubPr>
                        <m:e>
                          <m:r>
                            <a:rPr lang="es-ES" sz="1400" b="0" i="1" dirty="0" smtClean="0">
                              <a:latin typeface="Cambria Math" panose="02040503050406030204" pitchFamily="18" charset="0"/>
                            </a:rPr>
                            <m:t>𝑆</m:t>
                          </m:r>
                        </m:e>
                        <m:sub>
                          <m:r>
                            <a:rPr lang="es-ES" sz="1400" b="0" i="1" dirty="0" smtClean="0">
                              <a:latin typeface="Cambria Math" panose="02040503050406030204" pitchFamily="18" charset="0"/>
                            </a:rPr>
                            <m:t>𝑥</m:t>
                          </m:r>
                        </m:sub>
                      </m:sSub>
                    </m:oMath>
                  </m:oMathPara>
                </a14:m>
                <a:endParaRPr lang="es-AR" sz="1400" dirty="0"/>
              </a:p>
            </p:txBody>
          </p:sp>
        </mc:Choice>
        <mc:Fallback xmlns="">
          <p:sp>
            <p:nvSpPr>
              <p:cNvPr id="10" name="Elipse 6">
                <a:extLst>
                  <a:ext uri="{FF2B5EF4-FFF2-40B4-BE49-F238E27FC236}">
                    <a16:creationId xmlns="" xmlns:a16="http://schemas.microsoft.com/office/drawing/2014/main" xmlns:a14="http://schemas.microsoft.com/office/drawing/2010/main" id="{A88765FC-163A-403E-934F-DC4BC1CEBCFB}"/>
                  </a:ext>
                </a:extLst>
              </p:cNvPr>
              <p:cNvSpPr>
                <a:spLocks noRot="1" noChangeAspect="1" noMove="1" noResize="1" noEditPoints="1" noAdjustHandles="1" noChangeArrowheads="1" noChangeShapeType="1" noTextEdit="1"/>
              </p:cNvSpPr>
              <p:nvPr/>
            </p:nvSpPr>
            <p:spPr>
              <a:xfrm>
                <a:off x="5889570" y="3656175"/>
                <a:ext cx="772732" cy="371743"/>
              </a:xfrm>
              <a:prstGeom prst="ellipse">
                <a:avLst/>
              </a:prstGeom>
              <a:blipFill rotWithShape="1">
                <a:blip r:embed="rId4"/>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11" name="Elipse 7">
                <a:extLst>
                  <a:ext uri="{FF2B5EF4-FFF2-40B4-BE49-F238E27FC236}">
                    <a16:creationId xmlns:a16="http://schemas.microsoft.com/office/drawing/2014/main" id="{8F659B66-F3CB-4E33-A320-A1D30F3E20C0}"/>
                  </a:ext>
                </a:extLst>
              </p:cNvPr>
              <p:cNvSpPr/>
              <p:nvPr/>
            </p:nvSpPr>
            <p:spPr>
              <a:xfrm>
                <a:off x="6817737" y="3763443"/>
                <a:ext cx="72008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14:m>
                  <m:oMathPara xmlns:m="http://schemas.openxmlformats.org/officeDocument/2006/math">
                    <m:oMathParaPr>
                      <m:jc m:val="centerGroup"/>
                    </m:oMathParaPr>
                    <m:oMath xmlns:m="http://schemas.openxmlformats.org/officeDocument/2006/math">
                      <m:acc>
                        <m:accPr>
                          <m:chr m:val="̅"/>
                          <m:ctrlPr>
                            <a:rPr lang="es-AR" sz="1400" i="1">
                              <a:latin typeface="Cambria Math" panose="02040503050406030204" pitchFamily="18" charset="0"/>
                            </a:rPr>
                          </m:ctrlPr>
                        </m:accPr>
                        <m:e>
                          <m:r>
                            <m:rPr>
                              <m:nor/>
                            </m:rPr>
                            <a:rPr lang="es-AR" sz="1400" dirty="0"/>
                            <m:t>X</m:t>
                          </m:r>
                        </m:e>
                      </m:acc>
                      <m:r>
                        <a:rPr lang="es-ES" sz="1400" i="1" dirty="0">
                          <a:latin typeface="Cambria Math" panose="02040503050406030204" pitchFamily="18" charset="0"/>
                        </a:rPr>
                        <m:t> </m:t>
                      </m:r>
                      <m:r>
                        <a:rPr lang="es-ES" sz="1400" dirty="0">
                          <a:latin typeface="Cambria Math" panose="02040503050406030204" pitchFamily="18" charset="0"/>
                        </a:rPr>
                        <m:t>  </m:t>
                      </m:r>
                      <m:sSub>
                        <m:sSubPr>
                          <m:ctrlPr>
                            <a:rPr lang="es-AR" sz="1400" i="1" dirty="0">
                              <a:latin typeface="Cambria Math" panose="02040503050406030204" pitchFamily="18" charset="0"/>
                            </a:rPr>
                          </m:ctrlPr>
                        </m:sSubPr>
                        <m:e>
                          <m:r>
                            <a:rPr lang="es-ES" sz="1400" i="1" dirty="0">
                              <a:latin typeface="Cambria Math" panose="02040503050406030204" pitchFamily="18" charset="0"/>
                            </a:rPr>
                            <m:t>𝑆</m:t>
                          </m:r>
                        </m:e>
                        <m:sub>
                          <m:r>
                            <a:rPr lang="es-ES" sz="1400" i="1" dirty="0">
                              <a:latin typeface="Cambria Math" panose="02040503050406030204" pitchFamily="18" charset="0"/>
                            </a:rPr>
                            <m:t>𝑥</m:t>
                          </m:r>
                        </m:sub>
                      </m:sSub>
                    </m:oMath>
                  </m:oMathPara>
                </a14:m>
                <a:endParaRPr lang="es-AR" sz="1400" dirty="0"/>
              </a:p>
            </p:txBody>
          </p:sp>
        </mc:Choice>
        <mc:Fallback xmlns="">
          <p:sp>
            <p:nvSpPr>
              <p:cNvPr id="11" name="Elipse 7">
                <a:extLst>
                  <a:ext uri="{FF2B5EF4-FFF2-40B4-BE49-F238E27FC236}">
                    <a16:creationId xmlns="" xmlns:a16="http://schemas.microsoft.com/office/drawing/2014/main" xmlns:a14="http://schemas.microsoft.com/office/drawing/2010/main" id="{8F659B66-F3CB-4E33-A320-A1D30F3E20C0}"/>
                  </a:ext>
                </a:extLst>
              </p:cNvPr>
              <p:cNvSpPr>
                <a:spLocks noRot="1" noChangeAspect="1" noMove="1" noResize="1" noEditPoints="1" noAdjustHandles="1" noChangeArrowheads="1" noChangeShapeType="1" noTextEdit="1"/>
              </p:cNvSpPr>
              <p:nvPr/>
            </p:nvSpPr>
            <p:spPr>
              <a:xfrm>
                <a:off x="6817737" y="3763443"/>
                <a:ext cx="720080" cy="360040"/>
              </a:xfrm>
              <a:prstGeom prst="ellipse">
                <a:avLst/>
              </a:prstGeom>
              <a:blipFill rotWithShape="1">
                <a:blip r:embed="rId5"/>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12" name="Elipse 8">
                <a:extLst>
                  <a:ext uri="{FF2B5EF4-FFF2-40B4-BE49-F238E27FC236}">
                    <a16:creationId xmlns:a16="http://schemas.microsoft.com/office/drawing/2014/main" id="{77A13F53-0ADE-4D20-A04D-A5888A93D26E}"/>
                  </a:ext>
                </a:extLst>
              </p:cNvPr>
              <p:cNvSpPr/>
              <p:nvPr/>
            </p:nvSpPr>
            <p:spPr>
              <a:xfrm>
                <a:off x="6100694" y="4150735"/>
                <a:ext cx="72008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14:m>
                  <m:oMathPara xmlns:m="http://schemas.openxmlformats.org/officeDocument/2006/math">
                    <m:oMathParaPr>
                      <m:jc m:val="centerGroup"/>
                    </m:oMathParaPr>
                    <m:oMath xmlns:m="http://schemas.openxmlformats.org/officeDocument/2006/math">
                      <m:acc>
                        <m:accPr>
                          <m:chr m:val="̅"/>
                          <m:ctrlPr>
                            <a:rPr lang="es-AR" sz="1400" i="1">
                              <a:latin typeface="Cambria Math" panose="02040503050406030204" pitchFamily="18" charset="0"/>
                            </a:rPr>
                          </m:ctrlPr>
                        </m:accPr>
                        <m:e>
                          <m:r>
                            <m:rPr>
                              <m:nor/>
                            </m:rPr>
                            <a:rPr lang="es-AR" sz="1400" dirty="0"/>
                            <m:t>X</m:t>
                          </m:r>
                        </m:e>
                      </m:acc>
                      <m:r>
                        <a:rPr lang="es-ES" sz="1400" i="1" dirty="0">
                          <a:latin typeface="Cambria Math" panose="02040503050406030204" pitchFamily="18" charset="0"/>
                        </a:rPr>
                        <m:t> </m:t>
                      </m:r>
                      <m:r>
                        <a:rPr lang="es-ES" sz="1400" dirty="0">
                          <a:latin typeface="Cambria Math" panose="02040503050406030204" pitchFamily="18" charset="0"/>
                        </a:rPr>
                        <m:t>  </m:t>
                      </m:r>
                      <m:sSub>
                        <m:sSubPr>
                          <m:ctrlPr>
                            <a:rPr lang="es-AR" sz="1400" i="1" dirty="0">
                              <a:latin typeface="Cambria Math" panose="02040503050406030204" pitchFamily="18" charset="0"/>
                            </a:rPr>
                          </m:ctrlPr>
                        </m:sSubPr>
                        <m:e>
                          <m:r>
                            <a:rPr lang="es-ES" sz="1400" i="1" dirty="0">
                              <a:latin typeface="Cambria Math" panose="02040503050406030204" pitchFamily="18" charset="0"/>
                            </a:rPr>
                            <m:t>𝑆</m:t>
                          </m:r>
                        </m:e>
                        <m:sub>
                          <m:r>
                            <a:rPr lang="es-ES" sz="1400" i="1" dirty="0">
                              <a:latin typeface="Cambria Math" panose="02040503050406030204" pitchFamily="18" charset="0"/>
                            </a:rPr>
                            <m:t>𝑥</m:t>
                          </m:r>
                        </m:sub>
                      </m:sSub>
                    </m:oMath>
                  </m:oMathPara>
                </a14:m>
                <a:endParaRPr lang="es-AR" sz="1400" dirty="0"/>
              </a:p>
            </p:txBody>
          </p:sp>
        </mc:Choice>
        <mc:Fallback xmlns="">
          <p:sp>
            <p:nvSpPr>
              <p:cNvPr id="12" name="Elipse 8">
                <a:extLst>
                  <a:ext uri="{FF2B5EF4-FFF2-40B4-BE49-F238E27FC236}">
                    <a16:creationId xmlns="" xmlns:a16="http://schemas.microsoft.com/office/drawing/2014/main" xmlns:a14="http://schemas.microsoft.com/office/drawing/2010/main" id="{77A13F53-0ADE-4D20-A04D-A5888A93D26E}"/>
                  </a:ext>
                </a:extLst>
              </p:cNvPr>
              <p:cNvSpPr>
                <a:spLocks noRot="1" noChangeAspect="1" noMove="1" noResize="1" noEditPoints="1" noAdjustHandles="1" noChangeArrowheads="1" noChangeShapeType="1" noTextEdit="1"/>
              </p:cNvSpPr>
              <p:nvPr/>
            </p:nvSpPr>
            <p:spPr>
              <a:xfrm>
                <a:off x="6100694" y="4150735"/>
                <a:ext cx="720080" cy="360040"/>
              </a:xfrm>
              <a:prstGeom prst="ellipse">
                <a:avLst/>
              </a:prstGeom>
              <a:blipFill rotWithShape="1">
                <a:blip r:embed="rId6"/>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13" name="Elipse 9">
                <a:extLst>
                  <a:ext uri="{FF2B5EF4-FFF2-40B4-BE49-F238E27FC236}">
                    <a16:creationId xmlns:a16="http://schemas.microsoft.com/office/drawing/2014/main" id="{E8891C48-5ECC-46E0-A00A-5642EFE51DE7}"/>
                  </a:ext>
                </a:extLst>
              </p:cNvPr>
              <p:cNvSpPr/>
              <p:nvPr/>
            </p:nvSpPr>
            <p:spPr>
              <a:xfrm>
                <a:off x="5555856" y="4631727"/>
                <a:ext cx="72008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14:m>
                  <m:oMathPara xmlns:m="http://schemas.openxmlformats.org/officeDocument/2006/math">
                    <m:oMathParaPr>
                      <m:jc m:val="centerGroup"/>
                    </m:oMathParaPr>
                    <m:oMath xmlns:m="http://schemas.openxmlformats.org/officeDocument/2006/math">
                      <m:acc>
                        <m:accPr>
                          <m:chr m:val="̅"/>
                          <m:ctrlPr>
                            <a:rPr lang="es-AR" sz="1400" i="1">
                              <a:latin typeface="Cambria Math" panose="02040503050406030204" pitchFamily="18" charset="0"/>
                            </a:rPr>
                          </m:ctrlPr>
                        </m:accPr>
                        <m:e>
                          <m:r>
                            <m:rPr>
                              <m:nor/>
                            </m:rPr>
                            <a:rPr lang="es-AR" sz="1400" dirty="0"/>
                            <m:t>X</m:t>
                          </m:r>
                        </m:e>
                      </m:acc>
                      <m:r>
                        <a:rPr lang="es-ES" sz="1400" i="1" dirty="0">
                          <a:latin typeface="Cambria Math" panose="02040503050406030204" pitchFamily="18" charset="0"/>
                        </a:rPr>
                        <m:t> </m:t>
                      </m:r>
                      <m:r>
                        <a:rPr lang="es-ES" sz="1400" dirty="0">
                          <a:latin typeface="Cambria Math" panose="02040503050406030204" pitchFamily="18" charset="0"/>
                        </a:rPr>
                        <m:t>  </m:t>
                      </m:r>
                      <m:sSub>
                        <m:sSubPr>
                          <m:ctrlPr>
                            <a:rPr lang="es-AR" sz="1400" i="1" dirty="0">
                              <a:latin typeface="Cambria Math" panose="02040503050406030204" pitchFamily="18" charset="0"/>
                            </a:rPr>
                          </m:ctrlPr>
                        </m:sSubPr>
                        <m:e>
                          <m:r>
                            <a:rPr lang="es-ES" sz="1400" i="1" dirty="0">
                              <a:latin typeface="Cambria Math" panose="02040503050406030204" pitchFamily="18" charset="0"/>
                            </a:rPr>
                            <m:t>𝑆</m:t>
                          </m:r>
                        </m:e>
                        <m:sub>
                          <m:r>
                            <a:rPr lang="es-ES" sz="1400" i="1" dirty="0">
                              <a:latin typeface="Cambria Math" panose="02040503050406030204" pitchFamily="18" charset="0"/>
                            </a:rPr>
                            <m:t>𝑥</m:t>
                          </m:r>
                        </m:sub>
                      </m:sSub>
                    </m:oMath>
                  </m:oMathPara>
                </a14:m>
                <a:endParaRPr lang="es-AR" sz="1400" dirty="0"/>
              </a:p>
            </p:txBody>
          </p:sp>
        </mc:Choice>
        <mc:Fallback xmlns="">
          <p:sp>
            <p:nvSpPr>
              <p:cNvPr id="13" name="Elipse 9">
                <a:extLst>
                  <a:ext uri="{FF2B5EF4-FFF2-40B4-BE49-F238E27FC236}">
                    <a16:creationId xmlns="" xmlns:a16="http://schemas.microsoft.com/office/drawing/2014/main" xmlns:a14="http://schemas.microsoft.com/office/drawing/2010/main" id="{E8891C48-5ECC-46E0-A00A-5642EFE51DE7}"/>
                  </a:ext>
                </a:extLst>
              </p:cNvPr>
              <p:cNvSpPr>
                <a:spLocks noRot="1" noChangeAspect="1" noMove="1" noResize="1" noEditPoints="1" noAdjustHandles="1" noChangeArrowheads="1" noChangeShapeType="1" noTextEdit="1"/>
              </p:cNvSpPr>
              <p:nvPr/>
            </p:nvSpPr>
            <p:spPr>
              <a:xfrm>
                <a:off x="5555856" y="4631727"/>
                <a:ext cx="720080" cy="360040"/>
              </a:xfrm>
              <a:prstGeom prst="ellipse">
                <a:avLst/>
              </a:prstGeom>
              <a:blipFill rotWithShape="1">
                <a:blip r:embed="rId7"/>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14" name="Elipse 10">
                <a:extLst>
                  <a:ext uri="{FF2B5EF4-FFF2-40B4-BE49-F238E27FC236}">
                    <a16:creationId xmlns:a16="http://schemas.microsoft.com/office/drawing/2014/main" id="{F6AC8368-FAA8-443F-8A2B-7AD992005FB3}"/>
                  </a:ext>
                </a:extLst>
              </p:cNvPr>
              <p:cNvSpPr/>
              <p:nvPr/>
            </p:nvSpPr>
            <p:spPr>
              <a:xfrm>
                <a:off x="6487060" y="4566441"/>
                <a:ext cx="72008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14:m>
                  <m:oMathPara xmlns:m="http://schemas.openxmlformats.org/officeDocument/2006/math">
                    <m:oMathParaPr>
                      <m:jc m:val="centerGroup"/>
                    </m:oMathParaPr>
                    <m:oMath xmlns:m="http://schemas.openxmlformats.org/officeDocument/2006/math">
                      <m:acc>
                        <m:accPr>
                          <m:chr m:val="̅"/>
                          <m:ctrlPr>
                            <a:rPr lang="es-AR" sz="1400" i="1">
                              <a:latin typeface="Cambria Math" panose="02040503050406030204" pitchFamily="18" charset="0"/>
                            </a:rPr>
                          </m:ctrlPr>
                        </m:accPr>
                        <m:e>
                          <m:r>
                            <m:rPr>
                              <m:nor/>
                            </m:rPr>
                            <a:rPr lang="es-AR" sz="1400" dirty="0"/>
                            <m:t>X</m:t>
                          </m:r>
                        </m:e>
                      </m:acc>
                      <m:r>
                        <a:rPr lang="es-ES" sz="1400" i="1" dirty="0">
                          <a:latin typeface="Cambria Math" panose="02040503050406030204" pitchFamily="18" charset="0"/>
                        </a:rPr>
                        <m:t> </m:t>
                      </m:r>
                      <m:r>
                        <a:rPr lang="es-ES" sz="1400" dirty="0">
                          <a:latin typeface="Cambria Math" panose="02040503050406030204" pitchFamily="18" charset="0"/>
                        </a:rPr>
                        <m:t>  </m:t>
                      </m:r>
                      <m:sSub>
                        <m:sSubPr>
                          <m:ctrlPr>
                            <a:rPr lang="es-AR" sz="1400" i="1" dirty="0">
                              <a:latin typeface="Cambria Math" panose="02040503050406030204" pitchFamily="18" charset="0"/>
                            </a:rPr>
                          </m:ctrlPr>
                        </m:sSubPr>
                        <m:e>
                          <m:r>
                            <a:rPr lang="es-ES" sz="1400" i="1" dirty="0">
                              <a:latin typeface="Cambria Math" panose="02040503050406030204" pitchFamily="18" charset="0"/>
                            </a:rPr>
                            <m:t>𝑆</m:t>
                          </m:r>
                        </m:e>
                        <m:sub>
                          <m:r>
                            <a:rPr lang="es-ES" sz="1400" i="1" dirty="0">
                              <a:latin typeface="Cambria Math" panose="02040503050406030204" pitchFamily="18" charset="0"/>
                            </a:rPr>
                            <m:t>𝑥</m:t>
                          </m:r>
                        </m:sub>
                      </m:sSub>
                    </m:oMath>
                  </m:oMathPara>
                </a14:m>
                <a:endParaRPr lang="es-AR" sz="1400" dirty="0"/>
              </a:p>
            </p:txBody>
          </p:sp>
        </mc:Choice>
        <mc:Fallback xmlns="">
          <p:sp>
            <p:nvSpPr>
              <p:cNvPr id="14" name="Elipse 10">
                <a:extLst>
                  <a:ext uri="{FF2B5EF4-FFF2-40B4-BE49-F238E27FC236}">
                    <a16:creationId xmlns="" xmlns:a16="http://schemas.microsoft.com/office/drawing/2014/main" xmlns:a14="http://schemas.microsoft.com/office/drawing/2010/main" id="{F6AC8368-FAA8-443F-8A2B-7AD992005FB3}"/>
                  </a:ext>
                </a:extLst>
              </p:cNvPr>
              <p:cNvSpPr>
                <a:spLocks noRot="1" noChangeAspect="1" noMove="1" noResize="1" noEditPoints="1" noAdjustHandles="1" noChangeArrowheads="1" noChangeShapeType="1" noTextEdit="1"/>
              </p:cNvSpPr>
              <p:nvPr/>
            </p:nvSpPr>
            <p:spPr>
              <a:xfrm>
                <a:off x="6487060" y="4566441"/>
                <a:ext cx="720080" cy="360040"/>
              </a:xfrm>
              <a:prstGeom prst="ellipse">
                <a:avLst/>
              </a:prstGeom>
              <a:blipFill rotWithShape="1">
                <a:blip r:embed="rId8"/>
                <a:stretch>
                  <a:fillRect/>
                </a:stretch>
              </a:blipFill>
            </p:spPr>
            <p:txBody>
              <a:bodyPr/>
              <a:lstStyle/>
              <a:p>
                <a:r>
                  <a:rPr lang="es-ES">
                    <a:noFill/>
                  </a:rPr>
                  <a:t> </a:t>
                </a:r>
              </a:p>
            </p:txBody>
          </p:sp>
        </mc:Fallback>
      </mc:AlternateContent>
      <p:sp>
        <p:nvSpPr>
          <p:cNvPr id="15" name="CuadroTexto 11">
            <a:extLst>
              <a:ext uri="{FF2B5EF4-FFF2-40B4-BE49-F238E27FC236}">
                <a16:creationId xmlns:a16="http://schemas.microsoft.com/office/drawing/2014/main" id="{922017C8-9026-49A5-9735-C87F983A029B}"/>
              </a:ext>
            </a:extLst>
          </p:cNvPr>
          <p:cNvSpPr txBox="1"/>
          <p:nvPr/>
        </p:nvSpPr>
        <p:spPr>
          <a:xfrm>
            <a:off x="7812360" y="3638557"/>
            <a:ext cx="432048" cy="461665"/>
          </a:xfrm>
          <a:prstGeom prst="rect">
            <a:avLst/>
          </a:prstGeom>
          <a:noFill/>
        </p:spPr>
        <p:txBody>
          <a:bodyPr wrap="square" rtlCol="0">
            <a:spAutoFit/>
          </a:bodyPr>
          <a:lstStyle/>
          <a:p>
            <a:r>
              <a:rPr lang="es-ES" sz="2400" i="1" dirty="0">
                <a:latin typeface="Times New Roman" panose="02020603050405020304" pitchFamily="18" charset="0"/>
                <a:cs typeface="Times New Roman" panose="02020603050405020304" pitchFamily="18" charset="0"/>
              </a:rPr>
              <a:t>X</a:t>
            </a:r>
            <a:endParaRPr lang="es-AR" sz="2400" i="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6" name="CuadroTexto 12">
                <a:extLst>
                  <a:ext uri="{FF2B5EF4-FFF2-40B4-BE49-F238E27FC236}">
                    <a16:creationId xmlns:a16="http://schemas.microsoft.com/office/drawing/2014/main" id="{E379BFD5-B566-464F-8ABC-D5D4B4D40020}"/>
                  </a:ext>
                </a:extLst>
              </p:cNvPr>
              <p:cNvSpPr txBox="1"/>
              <p:nvPr/>
            </p:nvSpPr>
            <p:spPr>
              <a:xfrm>
                <a:off x="7537817" y="4081814"/>
                <a:ext cx="893128" cy="70788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s-AR" sz="2000" i="1" smtClean="0">
                          <a:latin typeface="Cambria Math" panose="02040503050406030204" pitchFamily="18" charset="0"/>
                          <a:ea typeface="Cambria Math" panose="02040503050406030204" pitchFamily="18" charset="0"/>
                        </a:rPr>
                        <m:t>𝜇</m:t>
                      </m:r>
                    </m:oMath>
                  </m:oMathPara>
                </a14:m>
                <a:endParaRPr lang="es-ES" sz="2000" dirty="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s-AR" sz="2000" i="1">
                          <a:latin typeface="Cambria Math" panose="02040503050406030204" pitchFamily="18" charset="0"/>
                          <a:ea typeface="Cambria Math" panose="02040503050406030204" pitchFamily="18" charset="0"/>
                        </a:rPr>
                        <m:t>𝜎</m:t>
                      </m:r>
                    </m:oMath>
                  </m:oMathPara>
                </a14:m>
                <a:endParaRPr lang="es-AR" sz="2000" dirty="0"/>
              </a:p>
            </p:txBody>
          </p:sp>
        </mc:Choice>
        <mc:Fallback xmlns="">
          <p:sp>
            <p:nvSpPr>
              <p:cNvPr id="16" name="CuadroTexto 12">
                <a:extLst>
                  <a:ext uri="{FF2B5EF4-FFF2-40B4-BE49-F238E27FC236}">
                    <a16:creationId xmlns="" xmlns:a16="http://schemas.microsoft.com/office/drawing/2014/main" xmlns:a14="http://schemas.microsoft.com/office/drawing/2010/main" id="{E379BFD5-B566-464F-8ABC-D5D4B4D40020}"/>
                  </a:ext>
                </a:extLst>
              </p:cNvPr>
              <p:cNvSpPr txBox="1">
                <a:spLocks noRot="1" noChangeAspect="1" noMove="1" noResize="1" noEditPoints="1" noAdjustHandles="1" noChangeArrowheads="1" noChangeShapeType="1" noTextEdit="1"/>
              </p:cNvSpPr>
              <p:nvPr/>
            </p:nvSpPr>
            <p:spPr>
              <a:xfrm>
                <a:off x="7537817" y="4081814"/>
                <a:ext cx="893128" cy="707886"/>
              </a:xfrm>
              <a:prstGeom prst="rect">
                <a:avLst/>
              </a:prstGeom>
              <a:blipFill rotWithShape="1">
                <a:blip r:embed="rId9"/>
                <a:stretch>
                  <a:fillRect/>
                </a:stretch>
              </a:blipFill>
            </p:spPr>
            <p:txBody>
              <a:bodyPr/>
              <a:lstStyle/>
              <a:p>
                <a:r>
                  <a:rPr lang="es-ES">
                    <a:noFill/>
                  </a:rPr>
                  <a:t> </a:t>
                </a:r>
              </a:p>
            </p:txBody>
          </p:sp>
        </mc:Fallback>
      </mc:AlternateContent>
      <p:sp>
        <p:nvSpPr>
          <p:cNvPr id="17" name="CuadroTexto 13">
            <a:extLst>
              <a:ext uri="{FF2B5EF4-FFF2-40B4-BE49-F238E27FC236}">
                <a16:creationId xmlns:a16="http://schemas.microsoft.com/office/drawing/2014/main" id="{F0C0D247-1D87-459B-8435-1DFB37D9A978}"/>
              </a:ext>
            </a:extLst>
          </p:cNvPr>
          <p:cNvSpPr txBox="1"/>
          <p:nvPr/>
        </p:nvSpPr>
        <p:spPr>
          <a:xfrm>
            <a:off x="5453710" y="4009411"/>
            <a:ext cx="809951" cy="307777"/>
          </a:xfrm>
          <a:prstGeom prst="rect">
            <a:avLst/>
          </a:prstGeom>
          <a:noFill/>
        </p:spPr>
        <p:txBody>
          <a:bodyPr wrap="square" rtlCol="0">
            <a:spAutoFit/>
          </a:bodyPr>
          <a:lstStyle/>
          <a:p>
            <a:r>
              <a:rPr lang="es-ES" sz="1400" i="1" dirty="0"/>
              <a:t>n=100</a:t>
            </a:r>
            <a:endParaRPr lang="es-AR" sz="1400" i="1" dirty="0"/>
          </a:p>
        </p:txBody>
      </p:sp>
      <p:sp>
        <p:nvSpPr>
          <p:cNvPr id="18" name="CuadroTexto 14">
            <a:extLst>
              <a:ext uri="{FF2B5EF4-FFF2-40B4-BE49-F238E27FC236}">
                <a16:creationId xmlns:a16="http://schemas.microsoft.com/office/drawing/2014/main" id="{56784CB4-C59C-4A5C-9006-19BC1E3CE3AD}"/>
              </a:ext>
            </a:extLst>
          </p:cNvPr>
          <p:cNvSpPr txBox="1"/>
          <p:nvPr/>
        </p:nvSpPr>
        <p:spPr>
          <a:xfrm>
            <a:off x="5677109" y="4974722"/>
            <a:ext cx="809951" cy="307777"/>
          </a:xfrm>
          <a:prstGeom prst="rect">
            <a:avLst/>
          </a:prstGeom>
          <a:noFill/>
        </p:spPr>
        <p:txBody>
          <a:bodyPr wrap="square" rtlCol="0">
            <a:spAutoFit/>
          </a:bodyPr>
          <a:lstStyle/>
          <a:p>
            <a:r>
              <a:rPr lang="es-ES" sz="1400" i="1" dirty="0"/>
              <a:t>n=100</a:t>
            </a:r>
            <a:endParaRPr lang="es-AR" sz="1400" i="1" dirty="0"/>
          </a:p>
        </p:txBody>
      </p:sp>
      <p:sp>
        <p:nvSpPr>
          <p:cNvPr id="19" name="CuadroTexto 15">
            <a:extLst>
              <a:ext uri="{FF2B5EF4-FFF2-40B4-BE49-F238E27FC236}">
                <a16:creationId xmlns:a16="http://schemas.microsoft.com/office/drawing/2014/main" id="{32FB2C07-34F5-4EC8-BD9C-9E7AA0645BCF}"/>
              </a:ext>
            </a:extLst>
          </p:cNvPr>
          <p:cNvSpPr txBox="1"/>
          <p:nvPr/>
        </p:nvSpPr>
        <p:spPr>
          <a:xfrm>
            <a:off x="6727866" y="4926949"/>
            <a:ext cx="809951" cy="307777"/>
          </a:xfrm>
          <a:prstGeom prst="rect">
            <a:avLst/>
          </a:prstGeom>
          <a:noFill/>
        </p:spPr>
        <p:txBody>
          <a:bodyPr wrap="square" rtlCol="0">
            <a:spAutoFit/>
          </a:bodyPr>
          <a:lstStyle/>
          <a:p>
            <a:r>
              <a:rPr lang="es-ES" sz="1400" i="1" dirty="0"/>
              <a:t>n=100</a:t>
            </a:r>
            <a:endParaRPr lang="es-AR" sz="1400" i="1" dirty="0"/>
          </a:p>
        </p:txBody>
      </p:sp>
    </p:spTree>
    <p:extLst>
      <p:ext uri="{BB962C8B-B14F-4D97-AF65-F5344CB8AC3E}">
        <p14:creationId xmlns:p14="http://schemas.microsoft.com/office/powerpoint/2010/main" val="4044058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p:bldP spid="9" grpId="0" animBg="1"/>
      <p:bldP spid="10" grpId="0" animBg="1"/>
      <p:bldP spid="11" grpId="0" animBg="1"/>
      <p:bldP spid="12" grpId="0" animBg="1"/>
      <p:bldP spid="13" grpId="0" animBg="1"/>
      <p:bldP spid="14" grpId="0" animBg="1"/>
      <p:bldP spid="15" grpId="0"/>
      <p:bldP spid="16" grpId="0"/>
      <p:bldP spid="17" grpId="0"/>
      <p:bldP spid="18" grpId="0"/>
      <p:bldP spid="1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CE311B-2996-4D9F-B823-EA9CC5B33017}"/>
              </a:ext>
            </a:extLst>
          </p:cNvPr>
          <p:cNvSpPr>
            <a:spLocks noGrp="1"/>
          </p:cNvSpPr>
          <p:nvPr>
            <p:ph type="title"/>
          </p:nvPr>
        </p:nvSpPr>
        <p:spPr>
          <a:xfrm>
            <a:off x="1011817" y="5463490"/>
            <a:ext cx="7520623" cy="1143000"/>
          </a:xfrm>
        </p:spPr>
        <p:txBody>
          <a:bodyPr/>
          <a:lstStyle/>
          <a:p>
            <a:pPr marL="0" indent="0">
              <a:buNone/>
            </a:pPr>
            <a:r>
              <a:rPr lang="es-ES" sz="4400" dirty="0"/>
              <a:t>Distribución de </a:t>
            </a:r>
            <a:r>
              <a:rPr lang="es-ES" sz="4400" dirty="0" smtClean="0"/>
              <a:t/>
            </a:r>
            <a:br>
              <a:rPr lang="es-ES" sz="4400" dirty="0" smtClean="0"/>
            </a:br>
            <a:r>
              <a:rPr lang="es-ES" sz="4400" dirty="0" smtClean="0"/>
              <a:t>la Media </a:t>
            </a:r>
            <a:r>
              <a:rPr lang="es-ES" sz="4400" dirty="0" err="1" smtClean="0"/>
              <a:t>Muestral</a:t>
            </a:r>
            <a:endParaRPr lang="es-AR" sz="4400" dirty="0"/>
          </a:p>
        </p:txBody>
      </p:sp>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8B90CCC1-2302-4921-B75E-B3B05A8DCE9A}"/>
                  </a:ext>
                </a:extLst>
              </p:cNvPr>
              <p:cNvSpPr>
                <a:spLocks noGrp="1"/>
              </p:cNvSpPr>
              <p:nvPr>
                <p:ph sz="quarter" idx="13"/>
              </p:nvPr>
            </p:nvSpPr>
            <p:spPr>
              <a:xfrm>
                <a:off x="467544" y="116632"/>
                <a:ext cx="8352927" cy="5472609"/>
              </a:xfrm>
            </p:spPr>
            <p:txBody>
              <a:bodyPr>
                <a:normAutofit lnSpcReduction="10000"/>
              </a:bodyPr>
              <a:lstStyle/>
              <a:p>
                <a:pPr marL="45720" indent="0" algn="just">
                  <a:lnSpc>
                    <a:spcPct val="110000"/>
                  </a:lnSpc>
                  <a:spcBef>
                    <a:spcPts val="1200"/>
                  </a:spcBef>
                  <a:spcAft>
                    <a:spcPts val="0"/>
                  </a:spcAft>
                  <a:buNone/>
                </a:pPr>
                <a:r>
                  <a:rPr lang="es-AR" sz="1600" dirty="0" smtClean="0"/>
                  <a:t>	</a:t>
                </a:r>
                <a:r>
                  <a:rPr lang="es-AR" sz="1800" dirty="0" smtClean="0"/>
                  <a:t>¿</a:t>
                </a:r>
                <a:r>
                  <a:rPr lang="es-AR" sz="1800" dirty="0"/>
                  <a:t>Esperamos encontrar cualquier valor de edad para el promedio de esos 100 niños? ¿Hay valores de esa media que son más probables y otros que </a:t>
                </a:r>
                <a:r>
                  <a:rPr lang="es-AR" sz="1800" dirty="0" smtClean="0"/>
                  <a:t>lo son </a:t>
                </a:r>
                <a:r>
                  <a:rPr lang="es-AR" sz="1800" dirty="0"/>
                  <a:t>menos?</a:t>
                </a:r>
              </a:p>
              <a:p>
                <a:pPr marL="45720" indent="0" algn="just">
                  <a:lnSpc>
                    <a:spcPct val="110000"/>
                  </a:lnSpc>
                  <a:spcBef>
                    <a:spcPts val="1200"/>
                  </a:spcBef>
                  <a:spcAft>
                    <a:spcPts val="0"/>
                  </a:spcAft>
                  <a:buNone/>
                </a:pPr>
                <a:r>
                  <a:rPr lang="es-AR" sz="1800" dirty="0" smtClean="0"/>
                  <a:t>	Si </a:t>
                </a:r>
                <a:r>
                  <a:rPr lang="es-AR" sz="1800" dirty="0"/>
                  <a:t>la media poblacional de todos los niños es </a:t>
                </a:r>
                <a14:m>
                  <m:oMath xmlns:m="http://schemas.openxmlformats.org/officeDocument/2006/math">
                    <m:r>
                      <a:rPr lang="es-AR" sz="1800" i="1">
                        <a:latin typeface="Cambria Math" panose="02040503050406030204" pitchFamily="18" charset="0"/>
                        <a:ea typeface="Cambria Math" panose="02040503050406030204" pitchFamily="18" charset="0"/>
                      </a:rPr>
                      <m:t>𝜇</m:t>
                    </m:r>
                  </m:oMath>
                </a14:m>
                <a:r>
                  <a:rPr lang="es-AR" sz="1800" dirty="0" smtClean="0"/>
                  <a:t> </a:t>
                </a:r>
                <a:r>
                  <a:rPr lang="es-AR" sz="1800" dirty="0"/>
                  <a:t>= 4,5 </a:t>
                </a:r>
              </a:p>
              <a:p>
                <a:pPr marL="45720" indent="0" algn="just">
                  <a:lnSpc>
                    <a:spcPct val="110000"/>
                  </a:lnSpc>
                  <a:spcBef>
                    <a:spcPts val="1200"/>
                  </a:spcBef>
                  <a:spcAft>
                    <a:spcPts val="0"/>
                  </a:spcAft>
                  <a:buNone/>
                </a:pPr>
                <a:r>
                  <a:rPr lang="es-AR" sz="1800" dirty="0" smtClean="0"/>
                  <a:t>¿</a:t>
                </a:r>
                <a:r>
                  <a:rPr lang="es-AR" sz="1800" dirty="0"/>
                  <a:t>Qué </a:t>
                </a:r>
                <a:r>
                  <a:rPr lang="es-AR" sz="1800" dirty="0" smtClean="0"/>
                  <a:t>promedios </a:t>
                </a:r>
                <a:r>
                  <a:rPr lang="es-AR" sz="1800" dirty="0"/>
                  <a:t>de edades son más probables de ser </a:t>
                </a:r>
                <a:r>
                  <a:rPr lang="es-AR" sz="1800" dirty="0" smtClean="0"/>
                  <a:t>observados </a:t>
                </a:r>
                <a:r>
                  <a:rPr lang="es-AR" sz="1800" dirty="0"/>
                  <a:t>en muestras de 100 niños? </a:t>
                </a:r>
              </a:p>
              <a:p>
                <a:pPr marL="45720" indent="0" algn="just">
                  <a:lnSpc>
                    <a:spcPct val="110000"/>
                  </a:lnSpc>
                  <a:spcBef>
                    <a:spcPts val="1200"/>
                  </a:spcBef>
                  <a:spcAft>
                    <a:spcPts val="0"/>
                  </a:spcAft>
                  <a:buNone/>
                </a:pPr>
                <a:r>
                  <a:rPr lang="es-AR" sz="1800" i="1" dirty="0" smtClean="0">
                    <a:solidFill>
                      <a:srgbClr val="C00000"/>
                    </a:solidFill>
                  </a:rPr>
                  <a:t>	Serán </a:t>
                </a:r>
                <a:r>
                  <a:rPr lang="es-AR" sz="1800" i="1" dirty="0">
                    <a:solidFill>
                      <a:srgbClr val="C00000"/>
                    </a:solidFill>
                  </a:rPr>
                  <a:t>más probables </a:t>
                </a:r>
                <a:r>
                  <a:rPr lang="es-AR" sz="1800" i="1" dirty="0" smtClean="0">
                    <a:solidFill>
                      <a:srgbClr val="C00000"/>
                    </a:solidFill>
                  </a:rPr>
                  <a:t>medias </a:t>
                </a:r>
                <a:r>
                  <a:rPr lang="es-AR" sz="1800" i="1" dirty="0">
                    <a:solidFill>
                      <a:srgbClr val="C00000"/>
                    </a:solidFill>
                  </a:rPr>
                  <a:t>muestrales próximas a la media de edad 4,5 y menos probables las más distantes</a:t>
                </a:r>
                <a:r>
                  <a:rPr lang="es-AR" sz="1800" dirty="0"/>
                  <a:t>.</a:t>
                </a:r>
              </a:p>
              <a:p>
                <a:pPr marL="45720" indent="0" algn="just">
                  <a:lnSpc>
                    <a:spcPct val="110000"/>
                  </a:lnSpc>
                  <a:spcBef>
                    <a:spcPts val="1200"/>
                  </a:spcBef>
                  <a:spcAft>
                    <a:spcPts val="0"/>
                  </a:spcAft>
                  <a:buNone/>
                </a:pPr>
                <a:r>
                  <a:rPr lang="es-AR" sz="1800" dirty="0" smtClean="0"/>
                  <a:t>¿</a:t>
                </a:r>
                <a:r>
                  <a:rPr lang="es-AR" sz="1800" dirty="0"/>
                  <a:t>Qué variable es “más variable” X o </a:t>
                </a:r>
                <a14:m>
                  <m:oMath xmlns:m="http://schemas.openxmlformats.org/officeDocument/2006/math">
                    <m:acc>
                      <m:accPr>
                        <m:chr m:val="̅"/>
                        <m:ctrlPr>
                          <a:rPr lang="es-AR" sz="1800" i="1" smtClean="0">
                            <a:latin typeface="Cambria Math" panose="02040503050406030204" pitchFamily="18" charset="0"/>
                          </a:rPr>
                        </m:ctrlPr>
                      </m:accPr>
                      <m:e>
                        <m:r>
                          <m:rPr>
                            <m:nor/>
                          </m:rPr>
                          <a:rPr lang="es-AR" sz="1800" dirty="0"/>
                          <m:t>X</m:t>
                        </m:r>
                      </m:e>
                    </m:acc>
                  </m:oMath>
                </a14:m>
                <a:r>
                  <a:rPr lang="es-AR" sz="1800" dirty="0"/>
                  <a:t> ?</a:t>
                </a:r>
              </a:p>
              <a:p>
                <a:pPr marL="45720" indent="0" algn="just">
                  <a:lnSpc>
                    <a:spcPct val="110000"/>
                  </a:lnSpc>
                  <a:spcBef>
                    <a:spcPts val="1200"/>
                  </a:spcBef>
                  <a:spcAft>
                    <a:spcPts val="0"/>
                  </a:spcAft>
                  <a:buNone/>
                </a:pPr>
                <a:r>
                  <a:rPr lang="es-AR" sz="1800" i="1" dirty="0" smtClean="0">
                    <a:solidFill>
                      <a:srgbClr val="C00000"/>
                    </a:solidFill>
                  </a:rPr>
                  <a:t>	X </a:t>
                </a:r>
                <a:r>
                  <a:rPr lang="es-AR" sz="1800" i="1" dirty="0">
                    <a:solidFill>
                      <a:srgbClr val="C00000"/>
                    </a:solidFill>
                  </a:rPr>
                  <a:t>es más variable que </a:t>
                </a:r>
                <a14:m>
                  <m:oMath xmlns:m="http://schemas.openxmlformats.org/officeDocument/2006/math">
                    <m:acc>
                      <m:accPr>
                        <m:chr m:val="̅"/>
                        <m:ctrlPr>
                          <a:rPr lang="es-AR" sz="1800" i="1" smtClean="0">
                            <a:solidFill>
                              <a:srgbClr val="C00000"/>
                            </a:solidFill>
                            <a:latin typeface="Cambria Math" panose="02040503050406030204" pitchFamily="18" charset="0"/>
                          </a:rPr>
                        </m:ctrlPr>
                      </m:accPr>
                      <m:e>
                        <m:r>
                          <m:rPr>
                            <m:nor/>
                          </m:rPr>
                          <a:rPr lang="es-AR" sz="1800" i="1" dirty="0">
                            <a:solidFill>
                              <a:srgbClr val="C00000"/>
                            </a:solidFill>
                          </a:rPr>
                          <m:t>X</m:t>
                        </m:r>
                      </m:e>
                    </m:acc>
                  </m:oMath>
                </a14:m>
                <a:r>
                  <a:rPr lang="es-AR" sz="1800" i="1" dirty="0">
                    <a:solidFill>
                      <a:srgbClr val="C00000"/>
                    </a:solidFill>
                  </a:rPr>
                  <a:t> ya que el promediar los valores muestrales tiene el efecto de “emparejarlos”. </a:t>
                </a:r>
              </a:p>
              <a:p>
                <a:pPr marL="45720" indent="0" algn="just">
                  <a:lnSpc>
                    <a:spcPct val="110000"/>
                  </a:lnSpc>
                  <a:spcBef>
                    <a:spcPts val="1200"/>
                  </a:spcBef>
                  <a:spcAft>
                    <a:spcPts val="0"/>
                  </a:spcAft>
                  <a:buNone/>
                </a:pPr>
                <a:endParaRPr lang="es-AR" sz="1800" dirty="0">
                  <a:solidFill>
                    <a:schemeClr val="tx1"/>
                  </a:solidFill>
                </a:endParaRPr>
              </a:p>
              <a:p>
                <a:pPr marL="45720" indent="0" algn="just">
                  <a:lnSpc>
                    <a:spcPct val="110000"/>
                  </a:lnSpc>
                  <a:spcBef>
                    <a:spcPts val="1200"/>
                  </a:spcBef>
                  <a:spcAft>
                    <a:spcPts val="0"/>
                  </a:spcAft>
                  <a:buNone/>
                </a:pPr>
                <a:r>
                  <a:rPr lang="es-AR" sz="1800" dirty="0" smtClean="0">
                    <a:solidFill>
                      <a:schemeClr val="tx1"/>
                    </a:solidFill>
                  </a:rPr>
                  <a:t>Por tanto </a:t>
                </a:r>
                <a:r>
                  <a:rPr lang="es-AR" sz="1800" dirty="0">
                    <a:solidFill>
                      <a:schemeClr val="tx1"/>
                    </a:solidFill>
                  </a:rPr>
                  <a:t>parece razonable esperar una distribución </a:t>
                </a:r>
              </a:p>
              <a:p>
                <a:pPr marL="45720" indent="0" algn="just">
                  <a:lnSpc>
                    <a:spcPct val="110000"/>
                  </a:lnSpc>
                  <a:spcBef>
                    <a:spcPts val="1200"/>
                  </a:spcBef>
                  <a:spcAft>
                    <a:spcPts val="0"/>
                  </a:spcAft>
                  <a:buNone/>
                </a:pPr>
                <a:r>
                  <a:rPr lang="es-AR" sz="1800" dirty="0">
                    <a:solidFill>
                      <a:schemeClr val="tx1"/>
                    </a:solidFill>
                  </a:rPr>
                  <a:t>p</a:t>
                </a:r>
                <a:r>
                  <a:rPr lang="es-AR" sz="1800" dirty="0" smtClean="0">
                    <a:solidFill>
                      <a:schemeClr val="tx1"/>
                    </a:solidFill>
                  </a:rPr>
                  <a:t>ara </a:t>
                </a:r>
                <a:r>
                  <a:rPr lang="es-AR" sz="1800" dirty="0">
                    <a:solidFill>
                      <a:schemeClr val="tx1"/>
                    </a:solidFill>
                  </a:rPr>
                  <a:t>la media muestral como se indica en la figura.</a:t>
                </a:r>
              </a:p>
            </p:txBody>
          </p:sp>
        </mc:Choice>
        <mc:Fallback xmlns="">
          <p:sp>
            <p:nvSpPr>
              <p:cNvPr id="3" name="Marcador de contenido 2">
                <a:extLst>
                  <a:ext uri="{FF2B5EF4-FFF2-40B4-BE49-F238E27FC236}">
                    <a16:creationId xmlns:a16="http://schemas.microsoft.com/office/drawing/2014/main" xmlns="" xmlns:a14="http://schemas.microsoft.com/office/drawing/2010/main" id="{8B90CCC1-2302-4921-B75E-B3B05A8DCE9A}"/>
                  </a:ext>
                </a:extLst>
              </p:cNvPr>
              <p:cNvSpPr>
                <a:spLocks noGrp="1" noRot="1" noChangeAspect="1" noMove="1" noResize="1" noEditPoints="1" noAdjustHandles="1" noChangeArrowheads="1" noChangeShapeType="1" noTextEdit="1"/>
              </p:cNvSpPr>
              <p:nvPr>
                <p:ph sz="quarter" idx="13"/>
              </p:nvPr>
            </p:nvSpPr>
            <p:spPr>
              <a:xfrm>
                <a:off x="467544" y="116632"/>
                <a:ext cx="8352927" cy="5472609"/>
              </a:xfrm>
              <a:blipFill rotWithShape="1">
                <a:blip r:embed="rId2"/>
                <a:stretch>
                  <a:fillRect l="-73" t="-668" r="-584"/>
                </a:stretch>
              </a:blipFill>
            </p:spPr>
            <p:txBody>
              <a:bodyPr/>
              <a:lstStyle/>
              <a:p>
                <a:r>
                  <a:rPr lang="es-ES">
                    <a:noFill/>
                  </a:rPr>
                  <a:t> </a:t>
                </a:r>
              </a:p>
            </p:txBody>
          </p:sp>
        </mc:Fallback>
      </mc:AlternateContent>
      <p:graphicFrame>
        <p:nvGraphicFramePr>
          <p:cNvPr id="4" name="Object 5">
            <a:extLst>
              <a:ext uri="{FF2B5EF4-FFF2-40B4-BE49-F238E27FC236}">
                <a16:creationId xmlns:a16="http://schemas.microsoft.com/office/drawing/2014/main" id="{EE2A20AE-62B9-429F-9750-FA1069853906}"/>
              </a:ext>
            </a:extLst>
          </p:cNvPr>
          <p:cNvGraphicFramePr>
            <a:graphicFrameLocks noChangeAspect="1"/>
          </p:cNvGraphicFramePr>
          <p:nvPr>
            <p:extLst>
              <p:ext uri="{D42A27DB-BD31-4B8C-83A1-F6EECF244321}">
                <p14:modId xmlns:p14="http://schemas.microsoft.com/office/powerpoint/2010/main" val="1317264088"/>
              </p:ext>
            </p:extLst>
          </p:nvPr>
        </p:nvGraphicFramePr>
        <p:xfrm>
          <a:off x="6084168" y="3789040"/>
          <a:ext cx="2448272" cy="1373679"/>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Conector recto 5">
            <a:extLst>
              <a:ext uri="{FF2B5EF4-FFF2-40B4-BE49-F238E27FC236}">
                <a16:creationId xmlns:a16="http://schemas.microsoft.com/office/drawing/2014/main" id="{5C39C4EA-B22A-4ED5-9CB3-A8769094F372}"/>
              </a:ext>
            </a:extLst>
          </p:cNvPr>
          <p:cNvCxnSpPr>
            <a:cxnSpLocks/>
          </p:cNvCxnSpPr>
          <p:nvPr/>
        </p:nvCxnSpPr>
        <p:spPr>
          <a:xfrm>
            <a:off x="6084168" y="5157192"/>
            <a:ext cx="244827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6ACBAFC3-4C3E-4D6C-87E6-C478BAFCA66C}"/>
              </a:ext>
            </a:extLst>
          </p:cNvPr>
          <p:cNvCxnSpPr>
            <a:cxnSpLocks/>
          </p:cNvCxnSpPr>
          <p:nvPr/>
        </p:nvCxnSpPr>
        <p:spPr>
          <a:xfrm>
            <a:off x="7336577" y="4149080"/>
            <a:ext cx="0" cy="1034489"/>
          </a:xfrm>
          <a:prstGeom prst="line">
            <a:avLst/>
          </a:prstGeom>
          <a:ln>
            <a:solidFill>
              <a:srgbClr val="FC401A"/>
            </a:solidFill>
            <a:prstDash val="dash"/>
          </a:ln>
        </p:spPr>
        <p:style>
          <a:lnRef idx="1">
            <a:schemeClr val="accent1"/>
          </a:lnRef>
          <a:fillRef idx="0">
            <a:schemeClr val="accent1"/>
          </a:fillRef>
          <a:effectRef idx="0">
            <a:schemeClr val="accent1"/>
          </a:effectRef>
          <a:fontRef idx="minor">
            <a:schemeClr val="tx1"/>
          </a:fontRef>
        </p:style>
      </p:cxnSp>
      <p:sp>
        <p:nvSpPr>
          <p:cNvPr id="14" name="CuadroTexto 13">
            <a:extLst>
              <a:ext uri="{FF2B5EF4-FFF2-40B4-BE49-F238E27FC236}">
                <a16:creationId xmlns:a16="http://schemas.microsoft.com/office/drawing/2014/main" id="{0A34AEFA-E7A1-4594-BDEE-0F9AA3A04565}"/>
              </a:ext>
            </a:extLst>
          </p:cNvPr>
          <p:cNvSpPr txBox="1"/>
          <p:nvPr/>
        </p:nvSpPr>
        <p:spPr>
          <a:xfrm>
            <a:off x="7104437" y="5196402"/>
            <a:ext cx="504057" cy="307777"/>
          </a:xfrm>
          <a:prstGeom prst="rect">
            <a:avLst/>
          </a:prstGeom>
          <a:noFill/>
        </p:spPr>
        <p:txBody>
          <a:bodyPr wrap="square" rtlCol="0">
            <a:spAutoFit/>
          </a:bodyPr>
          <a:lstStyle/>
          <a:p>
            <a:r>
              <a:rPr lang="es-ES" sz="1400" dirty="0"/>
              <a:t>4,5</a:t>
            </a:r>
            <a:endParaRPr lang="es-AR" sz="1400" dirty="0"/>
          </a:p>
        </p:txBody>
      </p:sp>
      <mc:AlternateContent xmlns:mc="http://schemas.openxmlformats.org/markup-compatibility/2006" xmlns:a14="http://schemas.microsoft.com/office/drawing/2010/main">
        <mc:Choice Requires="a14">
          <p:sp>
            <p:nvSpPr>
              <p:cNvPr id="15" name="CuadroTexto 14">
                <a:extLst>
                  <a:ext uri="{FF2B5EF4-FFF2-40B4-BE49-F238E27FC236}">
                    <a16:creationId xmlns:a16="http://schemas.microsoft.com/office/drawing/2014/main" id="{EDAEC6C5-487D-4D83-A732-D9A0906504B6}"/>
                  </a:ext>
                </a:extLst>
              </p:cNvPr>
              <p:cNvSpPr txBox="1"/>
              <p:nvPr/>
            </p:nvSpPr>
            <p:spPr>
              <a:xfrm>
                <a:off x="7560332" y="5183569"/>
                <a:ext cx="1332148" cy="315664"/>
              </a:xfrm>
              <a:prstGeom prst="rect">
                <a:avLst/>
              </a:prstGeom>
              <a:noFill/>
            </p:spPr>
            <p:txBody>
              <a:bodyPr wrap="square" rtlCol="0">
                <a:spAutoFit/>
              </a:bodyPr>
              <a:lstStyle/>
              <a:p>
                <a:r>
                  <a:rPr lang="es-ES" sz="1400" dirty="0"/>
                  <a:t>Valores de </a:t>
                </a:r>
                <a14:m>
                  <m:oMath xmlns:m="http://schemas.openxmlformats.org/officeDocument/2006/math">
                    <m:acc>
                      <m:accPr>
                        <m:chr m:val="̅"/>
                        <m:ctrlPr>
                          <a:rPr lang="es-AR" sz="1400" i="1">
                            <a:latin typeface="Cambria Math" panose="02040503050406030204" pitchFamily="18" charset="0"/>
                          </a:rPr>
                        </m:ctrlPr>
                      </m:accPr>
                      <m:e>
                        <m:r>
                          <m:rPr>
                            <m:nor/>
                          </m:rPr>
                          <a:rPr lang="es-AR" sz="1400" dirty="0"/>
                          <m:t>X</m:t>
                        </m:r>
                      </m:e>
                    </m:acc>
                  </m:oMath>
                </a14:m>
                <a:r>
                  <a:rPr lang="es-ES" sz="1400" dirty="0"/>
                  <a:t> </a:t>
                </a:r>
                <a:endParaRPr lang="es-AR" sz="1400" dirty="0"/>
              </a:p>
            </p:txBody>
          </p:sp>
        </mc:Choice>
        <mc:Fallback xmlns="">
          <p:sp>
            <p:nvSpPr>
              <p:cNvPr id="15" name="CuadroTexto 14">
                <a:extLst>
                  <a:ext uri="{FF2B5EF4-FFF2-40B4-BE49-F238E27FC236}">
                    <a16:creationId xmlns:a16="http://schemas.microsoft.com/office/drawing/2014/main" id="{EDAEC6C5-487D-4D83-A732-D9A0906504B6}"/>
                  </a:ext>
                </a:extLst>
              </p:cNvPr>
              <p:cNvSpPr txBox="1">
                <a:spLocks noRot="1" noChangeAspect="1" noMove="1" noResize="1" noEditPoints="1" noAdjustHandles="1" noChangeArrowheads="1" noChangeShapeType="1" noTextEdit="1"/>
              </p:cNvSpPr>
              <p:nvPr/>
            </p:nvSpPr>
            <p:spPr>
              <a:xfrm>
                <a:off x="7560332" y="5183569"/>
                <a:ext cx="1332148" cy="315664"/>
              </a:xfrm>
              <a:prstGeom prst="rect">
                <a:avLst/>
              </a:prstGeom>
              <a:blipFill>
                <a:blip r:embed="rId4"/>
                <a:stretch>
                  <a:fillRect l="-1370" b="-19231"/>
                </a:stretch>
              </a:blipFill>
            </p:spPr>
            <p:txBody>
              <a:bodyPr/>
              <a:lstStyle/>
              <a:p>
                <a:r>
                  <a:rPr lang="es-AR">
                    <a:noFill/>
                  </a:rPr>
                  <a:t> </a:t>
                </a:r>
              </a:p>
            </p:txBody>
          </p:sp>
        </mc:Fallback>
      </mc:AlternateContent>
    </p:spTree>
    <p:extLst>
      <p:ext uri="{BB962C8B-B14F-4D97-AF65-F5344CB8AC3E}">
        <p14:creationId xmlns:p14="http://schemas.microsoft.com/office/powerpoint/2010/main" val="2362648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4" grpId="0">
        <p:bldAsOne/>
      </p:bldGraphic>
      <p:bldP spid="14" grpId="0"/>
      <p:bldP spid="1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573C34C4-689E-4332-8D72-2D02356A69C7}"/>
                  </a:ext>
                </a:extLst>
              </p:cNvPr>
              <p:cNvSpPr>
                <a:spLocks noGrp="1"/>
              </p:cNvSpPr>
              <p:nvPr>
                <p:ph sz="quarter" idx="13"/>
              </p:nvPr>
            </p:nvSpPr>
            <p:spPr>
              <a:xfrm>
                <a:off x="323528" y="1743932"/>
                <a:ext cx="8424934" cy="3960439"/>
              </a:xfrm>
            </p:spPr>
            <p:txBody>
              <a:bodyPr>
                <a:normAutofit/>
              </a:bodyPr>
              <a:lstStyle/>
              <a:p>
                <a:pPr marL="45720" indent="0" algn="just">
                  <a:lnSpc>
                    <a:spcPct val="150000"/>
                  </a:lnSpc>
                  <a:spcBef>
                    <a:spcPts val="0"/>
                  </a:spcBef>
                  <a:spcAft>
                    <a:spcPts val="0"/>
                  </a:spcAft>
                  <a:buNone/>
                </a:pPr>
                <a:r>
                  <a:rPr lang="es-AR" sz="1800" dirty="0" smtClean="0"/>
                  <a:t>	Notación</a:t>
                </a:r>
                <a:r>
                  <a:rPr lang="es-AR" sz="1800" dirty="0"/>
                  <a:t>: La media de </a:t>
                </a:r>
                <a:r>
                  <a:rPr lang="es-AR" sz="1800" i="1" dirty="0">
                    <a:solidFill>
                      <a:prstClr val="black">
                        <a:lumMod val="75000"/>
                        <a:lumOff val="25000"/>
                      </a:prstClr>
                    </a:solidFill>
                    <a:latin typeface="Times New Roman" panose="02020603050405020304" pitchFamily="18" charset="0"/>
                    <a:cs typeface="Times New Roman" panose="02020603050405020304" pitchFamily="18" charset="0"/>
                  </a:rPr>
                  <a:t>X</a:t>
                </a:r>
                <a:r>
                  <a:rPr lang="es-AR" sz="1800" dirty="0" smtClean="0"/>
                  <a:t> </a:t>
                </a:r>
                <a:r>
                  <a:rPr lang="es-AR" sz="1800" dirty="0"/>
                  <a:t>es </a:t>
                </a:r>
                <a:r>
                  <a:rPr lang="es-AR" sz="1800" dirty="0" smtClean="0"/>
                  <a:t>E(</a:t>
                </a:r>
                <a:r>
                  <a:rPr lang="es-AR" sz="1800" i="1" dirty="0">
                    <a:solidFill>
                      <a:prstClr val="black">
                        <a:lumMod val="75000"/>
                        <a:lumOff val="25000"/>
                      </a:prstClr>
                    </a:solidFill>
                    <a:latin typeface="Times New Roman" panose="02020603050405020304" pitchFamily="18" charset="0"/>
                    <a:cs typeface="Times New Roman" panose="02020603050405020304" pitchFamily="18" charset="0"/>
                  </a:rPr>
                  <a:t>X</a:t>
                </a:r>
                <a:r>
                  <a:rPr lang="es-AR" sz="1800" dirty="0" smtClean="0"/>
                  <a:t>) =</a:t>
                </a:r>
                <a:r>
                  <a:rPr lang="es-AR" sz="1800" dirty="0" smtClean="0">
                    <a:ea typeface="Cambria Math" panose="02040503050406030204" pitchFamily="18" charset="0"/>
                  </a:rPr>
                  <a:t> </a:t>
                </a:r>
                <a14:m>
                  <m:oMath xmlns:m="http://schemas.openxmlformats.org/officeDocument/2006/math">
                    <m:r>
                      <a:rPr lang="es-AR" sz="1800" i="1">
                        <a:latin typeface="Cambria Math" panose="02040503050406030204" pitchFamily="18" charset="0"/>
                        <a:ea typeface="Cambria Math" panose="02040503050406030204" pitchFamily="18" charset="0"/>
                      </a:rPr>
                      <m:t>𝜇</m:t>
                    </m:r>
                  </m:oMath>
                </a14:m>
                <a:r>
                  <a:rPr lang="es-AR" sz="1800" dirty="0"/>
                  <a:t>  y la varianza de </a:t>
                </a:r>
                <a:r>
                  <a:rPr lang="es-AR" sz="1800" i="1" dirty="0">
                    <a:solidFill>
                      <a:prstClr val="black">
                        <a:lumMod val="75000"/>
                        <a:lumOff val="25000"/>
                      </a:prstClr>
                    </a:solidFill>
                    <a:latin typeface="Times New Roman" panose="02020603050405020304" pitchFamily="18" charset="0"/>
                    <a:cs typeface="Times New Roman" panose="02020603050405020304" pitchFamily="18" charset="0"/>
                  </a:rPr>
                  <a:t>X</a:t>
                </a:r>
                <a:r>
                  <a:rPr lang="es-AR" sz="1800" dirty="0" smtClean="0"/>
                  <a:t> </a:t>
                </a:r>
                <a:r>
                  <a:rPr lang="es-AR" sz="1800" dirty="0"/>
                  <a:t>es </a:t>
                </a:r>
                <a:r>
                  <a:rPr lang="es-AR" sz="1800" dirty="0" smtClean="0"/>
                  <a:t>Var(</a:t>
                </a:r>
                <a:r>
                  <a:rPr lang="es-AR" sz="1800" i="1" dirty="0">
                    <a:solidFill>
                      <a:prstClr val="black">
                        <a:lumMod val="75000"/>
                        <a:lumOff val="25000"/>
                      </a:prstClr>
                    </a:solidFill>
                    <a:latin typeface="Times New Roman" panose="02020603050405020304" pitchFamily="18" charset="0"/>
                    <a:cs typeface="Times New Roman" panose="02020603050405020304" pitchFamily="18" charset="0"/>
                  </a:rPr>
                  <a:t>X</a:t>
                </a:r>
                <a:r>
                  <a:rPr lang="es-AR" sz="1800" dirty="0" smtClean="0"/>
                  <a:t>) </a:t>
                </a:r>
                <a:r>
                  <a:rPr lang="es-AR" sz="2000" dirty="0">
                    <a:solidFill>
                      <a:schemeClr val="tx1"/>
                    </a:solidFill>
                  </a:rPr>
                  <a:t>= </a:t>
                </a:r>
                <a14:m>
                  <m:oMath xmlns:m="http://schemas.openxmlformats.org/officeDocument/2006/math">
                    <m:sSup>
                      <m:sSupPr>
                        <m:ctrlPr>
                          <a:rPr lang="es-AR" sz="1800" i="1">
                            <a:latin typeface="Cambria Math" panose="02040503050406030204" pitchFamily="18" charset="0"/>
                            <a:ea typeface="Cambria Math" panose="02040503050406030204" pitchFamily="18" charset="0"/>
                          </a:rPr>
                        </m:ctrlPr>
                      </m:sSupPr>
                      <m:e>
                        <m:r>
                          <a:rPr lang="es-AR" sz="1800" i="1">
                            <a:latin typeface="Cambria Math" panose="02040503050406030204" pitchFamily="18" charset="0"/>
                            <a:ea typeface="Cambria Math" panose="02040503050406030204" pitchFamily="18" charset="0"/>
                          </a:rPr>
                          <m:t>𝜎</m:t>
                        </m:r>
                      </m:e>
                      <m:sup>
                        <m:r>
                          <a:rPr lang="es-ES" sz="1800" i="1">
                            <a:latin typeface="Cambria Math" panose="02040503050406030204" pitchFamily="18" charset="0"/>
                            <a:ea typeface="Cambria Math" panose="02040503050406030204" pitchFamily="18" charset="0"/>
                          </a:rPr>
                          <m:t>2</m:t>
                        </m:r>
                      </m:sup>
                    </m:sSup>
                  </m:oMath>
                </a14:m>
                <a:r>
                  <a:rPr lang="es-AR" sz="1800" dirty="0"/>
                  <a:t> La media de </a:t>
                </a:r>
                <a14:m>
                  <m:oMath xmlns:m="http://schemas.openxmlformats.org/officeDocument/2006/math">
                    <m:acc>
                      <m:accPr>
                        <m:chr m:val="̅"/>
                        <m:ctrlPr>
                          <a:rPr lang="es-AR" sz="1800" i="1">
                            <a:latin typeface="Cambria Math" panose="02040503050406030204" pitchFamily="18" charset="0"/>
                          </a:rPr>
                        </m:ctrlPr>
                      </m:accPr>
                      <m:e>
                        <m:r>
                          <m:rPr>
                            <m:nor/>
                          </m:rPr>
                          <a:rPr lang="es-AR" sz="1800" i="1" dirty="0">
                            <a:solidFill>
                              <a:prstClr val="black">
                                <a:lumMod val="75000"/>
                                <a:lumOff val="25000"/>
                              </a:prstClr>
                            </a:solidFill>
                            <a:latin typeface="Times New Roman" panose="02020603050405020304" pitchFamily="18" charset="0"/>
                            <a:cs typeface="Times New Roman" panose="02020603050405020304" pitchFamily="18" charset="0"/>
                          </a:rPr>
                          <m:t>X</m:t>
                        </m:r>
                      </m:e>
                    </m:acc>
                  </m:oMath>
                </a14:m>
                <a:r>
                  <a:rPr lang="es-AR" sz="1800" dirty="0"/>
                  <a:t> es E(</a:t>
                </a:r>
                <a14:m>
                  <m:oMath xmlns:m="http://schemas.openxmlformats.org/officeDocument/2006/math">
                    <m:acc>
                      <m:accPr>
                        <m:chr m:val="̅"/>
                        <m:ctrlPr>
                          <a:rPr lang="es-AR" sz="1800" i="1">
                            <a:latin typeface="Cambria Math" panose="02040503050406030204" pitchFamily="18" charset="0"/>
                          </a:rPr>
                        </m:ctrlPr>
                      </m:accPr>
                      <m:e>
                        <m:r>
                          <m:rPr>
                            <m:nor/>
                          </m:rPr>
                          <a:rPr lang="es-AR" sz="1800" i="1" dirty="0">
                            <a:solidFill>
                              <a:prstClr val="black">
                                <a:lumMod val="75000"/>
                                <a:lumOff val="25000"/>
                              </a:prstClr>
                            </a:solidFill>
                            <a:latin typeface="Times New Roman" panose="02020603050405020304" pitchFamily="18" charset="0"/>
                            <a:cs typeface="Times New Roman" panose="02020603050405020304" pitchFamily="18" charset="0"/>
                          </a:rPr>
                          <m:t>X</m:t>
                        </m:r>
                      </m:e>
                    </m:acc>
                  </m:oMath>
                </a14:m>
                <a:r>
                  <a:rPr lang="es-AR" sz="1800" dirty="0"/>
                  <a:t>)=</a:t>
                </a:r>
                <a:r>
                  <a:rPr lang="es-AR" sz="1800" dirty="0">
                    <a:ea typeface="Cambria Math" panose="02040503050406030204" pitchFamily="18" charset="0"/>
                  </a:rPr>
                  <a:t> </a:t>
                </a:r>
                <a14:m>
                  <m:oMath xmlns:m="http://schemas.openxmlformats.org/officeDocument/2006/math">
                    <m:r>
                      <a:rPr lang="es-AR" sz="1800" i="1">
                        <a:latin typeface="Cambria Math" panose="02040503050406030204" pitchFamily="18" charset="0"/>
                        <a:ea typeface="Cambria Math" panose="02040503050406030204" pitchFamily="18" charset="0"/>
                      </a:rPr>
                      <m:t>𝜇</m:t>
                    </m:r>
                  </m:oMath>
                </a14:m>
                <a:r>
                  <a:rPr lang="es-AR" sz="1800" dirty="0"/>
                  <a:t>  y la varianza de </a:t>
                </a:r>
                <a14:m>
                  <m:oMath xmlns:m="http://schemas.openxmlformats.org/officeDocument/2006/math">
                    <m:acc>
                      <m:accPr>
                        <m:chr m:val="̅"/>
                        <m:ctrlPr>
                          <a:rPr lang="es-AR" sz="1800" i="1">
                            <a:latin typeface="Cambria Math" panose="02040503050406030204" pitchFamily="18" charset="0"/>
                          </a:rPr>
                        </m:ctrlPr>
                      </m:accPr>
                      <m:e>
                        <m:r>
                          <m:rPr>
                            <m:nor/>
                          </m:rPr>
                          <a:rPr lang="es-AR" sz="1800" dirty="0"/>
                          <m:t>X</m:t>
                        </m:r>
                      </m:e>
                    </m:acc>
                  </m:oMath>
                </a14:m>
                <a:r>
                  <a:rPr lang="es-AR" sz="1800" dirty="0"/>
                  <a:t> es Var(</a:t>
                </a:r>
                <a14:m>
                  <m:oMath xmlns:m="http://schemas.openxmlformats.org/officeDocument/2006/math">
                    <m:acc>
                      <m:accPr>
                        <m:chr m:val="̅"/>
                        <m:ctrlPr>
                          <a:rPr lang="es-AR" sz="1800" i="1">
                            <a:latin typeface="Cambria Math" panose="02040503050406030204" pitchFamily="18" charset="0"/>
                          </a:rPr>
                        </m:ctrlPr>
                      </m:accPr>
                      <m:e>
                        <m:r>
                          <m:rPr>
                            <m:nor/>
                          </m:rPr>
                          <a:rPr lang="es-AR" sz="1800" dirty="0"/>
                          <m:t>X</m:t>
                        </m:r>
                      </m:e>
                    </m:acc>
                  </m:oMath>
                </a14:m>
                <a:r>
                  <a:rPr lang="es-AR" sz="1800" dirty="0"/>
                  <a:t>) </a:t>
                </a:r>
                <a:r>
                  <a:rPr lang="es-AR" sz="2000" dirty="0">
                    <a:solidFill>
                      <a:schemeClr val="tx1"/>
                    </a:solidFill>
                  </a:rPr>
                  <a:t>= </a:t>
                </a:r>
                <a14:m>
                  <m:oMath xmlns:m="http://schemas.openxmlformats.org/officeDocument/2006/math">
                    <m:f>
                      <m:fPr>
                        <m:ctrlPr>
                          <a:rPr lang="es-AR" sz="2000" i="1">
                            <a:solidFill>
                              <a:schemeClr val="tx1"/>
                            </a:solidFill>
                            <a:latin typeface="Cambria Math" panose="02040503050406030204" pitchFamily="18" charset="0"/>
                            <a:ea typeface="Cambria Math" panose="02040503050406030204" pitchFamily="18" charset="0"/>
                          </a:rPr>
                        </m:ctrlPr>
                      </m:fPr>
                      <m:num>
                        <m:sSup>
                          <m:sSupPr>
                            <m:ctrlPr>
                              <a:rPr lang="es-AR" sz="2000" i="1">
                                <a:solidFill>
                                  <a:schemeClr val="tx1"/>
                                </a:solidFill>
                                <a:latin typeface="Cambria Math" panose="02040503050406030204" pitchFamily="18" charset="0"/>
                                <a:ea typeface="Cambria Math" panose="02040503050406030204" pitchFamily="18" charset="0"/>
                              </a:rPr>
                            </m:ctrlPr>
                          </m:sSupPr>
                          <m:e>
                            <m:r>
                              <a:rPr lang="es-AR" sz="2000" i="1">
                                <a:solidFill>
                                  <a:schemeClr val="tx1"/>
                                </a:solidFill>
                                <a:latin typeface="Cambria Math" panose="02040503050406030204" pitchFamily="18" charset="0"/>
                                <a:ea typeface="Cambria Math" panose="02040503050406030204" pitchFamily="18" charset="0"/>
                              </a:rPr>
                              <m:t>𝜎</m:t>
                            </m:r>
                          </m:e>
                          <m:sup>
                            <m:r>
                              <a:rPr lang="es-ES" sz="2000" i="1">
                                <a:solidFill>
                                  <a:schemeClr val="tx1"/>
                                </a:solidFill>
                                <a:latin typeface="Cambria Math" panose="02040503050406030204" pitchFamily="18" charset="0"/>
                                <a:ea typeface="Cambria Math" panose="02040503050406030204" pitchFamily="18" charset="0"/>
                              </a:rPr>
                              <m:t>2</m:t>
                            </m:r>
                          </m:sup>
                        </m:sSup>
                      </m:num>
                      <m:den>
                        <m:r>
                          <a:rPr lang="es-ES" sz="2000" i="1">
                            <a:solidFill>
                              <a:schemeClr val="tx1"/>
                            </a:solidFill>
                            <a:latin typeface="Cambria Math" panose="02040503050406030204" pitchFamily="18" charset="0"/>
                            <a:ea typeface="Cambria Math" panose="02040503050406030204" pitchFamily="18" charset="0"/>
                          </a:rPr>
                          <m:t>𝑛</m:t>
                        </m:r>
                      </m:den>
                    </m:f>
                  </m:oMath>
                </a14:m>
                <a:r>
                  <a:rPr lang="es-AR" sz="1800" dirty="0" smtClean="0">
                    <a:sym typeface="Symbol"/>
                  </a:rPr>
                  <a:t>   </a:t>
                </a:r>
                <a:r>
                  <a:rPr lang="es-AR" sz="1800" dirty="0" smtClean="0">
                    <a:solidFill>
                      <a:prstClr val="black">
                        <a:lumMod val="75000"/>
                        <a:lumOff val="25000"/>
                      </a:prstClr>
                    </a:solidFill>
                  </a:rPr>
                  <a:t>DS</a:t>
                </a:r>
                <a:r>
                  <a:rPr lang="es-AR" sz="1800" dirty="0">
                    <a:solidFill>
                      <a:prstClr val="black">
                        <a:lumMod val="75000"/>
                        <a:lumOff val="25000"/>
                      </a:prstClr>
                    </a:solidFill>
                  </a:rPr>
                  <a:t>(</a:t>
                </a:r>
                <a14:m>
                  <m:oMath xmlns:m="http://schemas.openxmlformats.org/officeDocument/2006/math">
                    <m:acc>
                      <m:accPr>
                        <m:chr m:val="̅"/>
                        <m:ctrlPr>
                          <a:rPr lang="es-AR" sz="1800" i="1">
                            <a:solidFill>
                              <a:prstClr val="black">
                                <a:lumMod val="75000"/>
                                <a:lumOff val="25000"/>
                              </a:prstClr>
                            </a:solidFill>
                            <a:latin typeface="Cambria Math" panose="02040503050406030204" pitchFamily="18" charset="0"/>
                          </a:rPr>
                        </m:ctrlPr>
                      </m:accPr>
                      <m:e>
                        <m:r>
                          <m:rPr>
                            <m:nor/>
                          </m:rPr>
                          <a:rPr lang="es-AR" sz="1800" dirty="0">
                            <a:solidFill>
                              <a:prstClr val="black">
                                <a:lumMod val="75000"/>
                                <a:lumOff val="25000"/>
                              </a:prstClr>
                            </a:solidFill>
                          </a:rPr>
                          <m:t>X</m:t>
                        </m:r>
                      </m:e>
                    </m:acc>
                  </m:oMath>
                </a14:m>
                <a:r>
                  <a:rPr lang="es-AR" sz="1800" dirty="0">
                    <a:solidFill>
                      <a:prstClr val="black">
                        <a:lumMod val="75000"/>
                        <a:lumOff val="25000"/>
                      </a:prstClr>
                    </a:solidFill>
                  </a:rPr>
                  <a:t>) </a:t>
                </a:r>
                <a:r>
                  <a:rPr lang="es-AR" sz="1800" dirty="0" smtClean="0">
                    <a:solidFill>
                      <a:prstClr val="black">
                        <a:lumMod val="75000"/>
                        <a:lumOff val="25000"/>
                      </a:prstClr>
                    </a:solidFill>
                  </a:rPr>
                  <a:t>= </a:t>
                </a:r>
                <a14:m>
                  <m:oMath xmlns:m="http://schemas.openxmlformats.org/officeDocument/2006/math">
                    <m:f>
                      <m:fPr>
                        <m:ctrlPr>
                          <a:rPr lang="es-AR" sz="1800" i="1" smtClean="0">
                            <a:solidFill>
                              <a:prstClr val="black">
                                <a:lumMod val="75000"/>
                                <a:lumOff val="25000"/>
                              </a:prstClr>
                            </a:solidFill>
                            <a:latin typeface="Cambria Math" panose="02040503050406030204" pitchFamily="18" charset="0"/>
                          </a:rPr>
                        </m:ctrlPr>
                      </m:fPr>
                      <m:num>
                        <m:r>
                          <a:rPr lang="es-AR" sz="1800" i="1" smtClean="0">
                            <a:solidFill>
                              <a:prstClr val="black">
                                <a:lumMod val="75000"/>
                                <a:lumOff val="25000"/>
                              </a:prstClr>
                            </a:solidFill>
                            <a:latin typeface="Cambria Math"/>
                            <a:ea typeface="Cambria Math"/>
                          </a:rPr>
                          <m:t>𝜎</m:t>
                        </m:r>
                      </m:num>
                      <m:den>
                        <m:rad>
                          <m:radPr>
                            <m:degHide m:val="on"/>
                            <m:ctrlPr>
                              <a:rPr lang="es-AR" sz="1800" i="1" smtClean="0">
                                <a:solidFill>
                                  <a:prstClr val="black">
                                    <a:lumMod val="75000"/>
                                    <a:lumOff val="25000"/>
                                  </a:prstClr>
                                </a:solidFill>
                                <a:latin typeface="Cambria Math" panose="02040503050406030204" pitchFamily="18" charset="0"/>
                              </a:rPr>
                            </m:ctrlPr>
                          </m:radPr>
                          <m:deg/>
                          <m:e>
                            <m:r>
                              <a:rPr lang="es-ES" sz="1800" b="0" i="1" smtClean="0">
                                <a:solidFill>
                                  <a:prstClr val="black">
                                    <a:lumMod val="75000"/>
                                    <a:lumOff val="25000"/>
                                  </a:prstClr>
                                </a:solidFill>
                                <a:latin typeface="Cambria Math"/>
                              </a:rPr>
                              <m:t>𝑛</m:t>
                            </m:r>
                          </m:e>
                        </m:rad>
                      </m:den>
                    </m:f>
                  </m:oMath>
                </a14:m>
                <a:endParaRPr lang="es-AR" sz="1800" dirty="0"/>
              </a:p>
            </p:txBody>
          </p:sp>
        </mc:Choice>
        <mc:Fallback xmlns="">
          <p:sp>
            <p:nvSpPr>
              <p:cNvPr id="3" name="Marcador de contenido 2">
                <a:extLst>
                  <a:ext uri="{FF2B5EF4-FFF2-40B4-BE49-F238E27FC236}">
                    <a16:creationId xmlns:a16="http://schemas.microsoft.com/office/drawing/2014/main" id="{573C34C4-689E-4332-8D72-2D02356A69C7}"/>
                  </a:ext>
                </a:extLst>
              </p:cNvPr>
              <p:cNvSpPr>
                <a:spLocks noGrp="1" noRot="1" noChangeAspect="1" noMove="1" noResize="1" noEditPoints="1" noAdjustHandles="1" noChangeArrowheads="1" noChangeShapeType="1" noTextEdit="1"/>
              </p:cNvSpPr>
              <p:nvPr>
                <p:ph sz="quarter" idx="13"/>
              </p:nvPr>
            </p:nvSpPr>
            <p:spPr>
              <a:xfrm>
                <a:off x="323528" y="1743932"/>
                <a:ext cx="8424934" cy="3960439"/>
              </a:xfrm>
              <a:blipFill>
                <a:blip r:embed="rId3"/>
                <a:stretch>
                  <a:fillRect/>
                </a:stretch>
              </a:blipFill>
            </p:spPr>
            <p:txBody>
              <a:bodyPr/>
              <a:lstStyle/>
              <a:p>
                <a:r>
                  <a:rPr lang="es-ES">
                    <a:noFill/>
                  </a:rPr>
                  <a:t> </a:t>
                </a:r>
              </a:p>
            </p:txBody>
          </p:sp>
        </mc:Fallback>
      </mc:AlternateContent>
      <p:grpSp>
        <p:nvGrpSpPr>
          <p:cNvPr id="4" name="Grupo 3">
            <a:extLst>
              <a:ext uri="{FF2B5EF4-FFF2-40B4-BE49-F238E27FC236}">
                <a16:creationId xmlns:a16="http://schemas.microsoft.com/office/drawing/2014/main" id="{D4725EBB-3B66-4CB3-BDB0-C1352ABAD78F}"/>
              </a:ext>
            </a:extLst>
          </p:cNvPr>
          <p:cNvGrpSpPr/>
          <p:nvPr/>
        </p:nvGrpSpPr>
        <p:grpSpPr>
          <a:xfrm>
            <a:off x="2947224" y="3321606"/>
            <a:ext cx="3315775" cy="1806295"/>
            <a:chOff x="2610035" y="1840821"/>
            <a:chExt cx="5370990" cy="1828492"/>
          </a:xfrm>
        </p:grpSpPr>
        <p:sp>
          <p:nvSpPr>
            <p:cNvPr id="5" name="Forma libre: forma 4">
              <a:extLst>
                <a:ext uri="{FF2B5EF4-FFF2-40B4-BE49-F238E27FC236}">
                  <a16:creationId xmlns:a16="http://schemas.microsoft.com/office/drawing/2014/main" id="{6876BE54-E567-4B55-ADC1-F17F5416044B}"/>
                </a:ext>
              </a:extLst>
            </p:cNvPr>
            <p:cNvSpPr/>
            <p:nvPr/>
          </p:nvSpPr>
          <p:spPr>
            <a:xfrm>
              <a:off x="2610035" y="1840821"/>
              <a:ext cx="5175682" cy="1799787"/>
            </a:xfrm>
            <a:custGeom>
              <a:avLst/>
              <a:gdLst>
                <a:gd name="connsiteX0" fmla="*/ 0 w 5175682"/>
                <a:gd name="connsiteY0" fmla="*/ 1763513 h 1799787"/>
                <a:gd name="connsiteX1" fmla="*/ 665825 w 5175682"/>
                <a:gd name="connsiteY1" fmla="*/ 1781268 h 1799787"/>
                <a:gd name="connsiteX2" fmla="*/ 1287262 w 5175682"/>
                <a:gd name="connsiteY2" fmla="*/ 1621470 h 1799787"/>
                <a:gd name="connsiteX3" fmla="*/ 1704513 w 5175682"/>
                <a:gd name="connsiteY3" fmla="*/ 1195342 h 1799787"/>
                <a:gd name="connsiteX4" fmla="*/ 2006353 w 5175682"/>
                <a:gd name="connsiteY4" fmla="*/ 680437 h 1799787"/>
                <a:gd name="connsiteX5" fmla="*/ 2263806 w 5175682"/>
                <a:gd name="connsiteY5" fmla="*/ 289820 h 1799787"/>
                <a:gd name="connsiteX6" fmla="*/ 2476870 w 5175682"/>
                <a:gd name="connsiteY6" fmla="*/ 50123 h 1799787"/>
                <a:gd name="connsiteX7" fmla="*/ 2743200 w 5175682"/>
                <a:gd name="connsiteY7" fmla="*/ 32367 h 1799787"/>
                <a:gd name="connsiteX8" fmla="*/ 3062796 w 5175682"/>
                <a:gd name="connsiteY8" fmla="*/ 414107 h 1799787"/>
                <a:gd name="connsiteX9" fmla="*/ 3284738 w 5175682"/>
                <a:gd name="connsiteY9" fmla="*/ 822480 h 1799787"/>
                <a:gd name="connsiteX10" fmla="*/ 3648722 w 5175682"/>
                <a:gd name="connsiteY10" fmla="*/ 1372896 h 1799787"/>
                <a:gd name="connsiteX11" fmla="*/ 4074850 w 5175682"/>
                <a:gd name="connsiteY11" fmla="*/ 1674736 h 1799787"/>
                <a:gd name="connsiteX12" fmla="*/ 4651899 w 5175682"/>
                <a:gd name="connsiteY12" fmla="*/ 1781268 h 1799787"/>
                <a:gd name="connsiteX13" fmla="*/ 5175682 w 5175682"/>
                <a:gd name="connsiteY13" fmla="*/ 1799024 h 1799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75682" h="1799787">
                  <a:moveTo>
                    <a:pt x="0" y="1763513"/>
                  </a:moveTo>
                  <a:cubicBezTo>
                    <a:pt x="225640" y="1784227"/>
                    <a:pt x="451281" y="1804942"/>
                    <a:pt x="665825" y="1781268"/>
                  </a:cubicBezTo>
                  <a:cubicBezTo>
                    <a:pt x="880369" y="1757594"/>
                    <a:pt x="1114147" y="1719124"/>
                    <a:pt x="1287262" y="1621470"/>
                  </a:cubicBezTo>
                  <a:cubicBezTo>
                    <a:pt x="1460377" y="1523816"/>
                    <a:pt x="1584665" y="1352181"/>
                    <a:pt x="1704513" y="1195342"/>
                  </a:cubicBezTo>
                  <a:cubicBezTo>
                    <a:pt x="1824361" y="1038503"/>
                    <a:pt x="1913138" y="831357"/>
                    <a:pt x="2006353" y="680437"/>
                  </a:cubicBezTo>
                  <a:cubicBezTo>
                    <a:pt x="2099568" y="529517"/>
                    <a:pt x="2185387" y="394872"/>
                    <a:pt x="2263806" y="289820"/>
                  </a:cubicBezTo>
                  <a:cubicBezTo>
                    <a:pt x="2342226" y="184768"/>
                    <a:pt x="2396971" y="93032"/>
                    <a:pt x="2476870" y="50123"/>
                  </a:cubicBezTo>
                  <a:cubicBezTo>
                    <a:pt x="2556769" y="7214"/>
                    <a:pt x="2645546" y="-28297"/>
                    <a:pt x="2743200" y="32367"/>
                  </a:cubicBezTo>
                  <a:cubicBezTo>
                    <a:pt x="2840854" y="93031"/>
                    <a:pt x="2972540" y="282422"/>
                    <a:pt x="3062796" y="414107"/>
                  </a:cubicBezTo>
                  <a:cubicBezTo>
                    <a:pt x="3153052" y="545792"/>
                    <a:pt x="3187084" y="662682"/>
                    <a:pt x="3284738" y="822480"/>
                  </a:cubicBezTo>
                  <a:cubicBezTo>
                    <a:pt x="3382392" y="982278"/>
                    <a:pt x="3517037" y="1230853"/>
                    <a:pt x="3648722" y="1372896"/>
                  </a:cubicBezTo>
                  <a:cubicBezTo>
                    <a:pt x="3780407" y="1514939"/>
                    <a:pt x="3907654" y="1606674"/>
                    <a:pt x="4074850" y="1674736"/>
                  </a:cubicBezTo>
                  <a:cubicBezTo>
                    <a:pt x="4242046" y="1742798"/>
                    <a:pt x="4468427" y="1760553"/>
                    <a:pt x="4651899" y="1781268"/>
                  </a:cubicBezTo>
                  <a:cubicBezTo>
                    <a:pt x="4835371" y="1801983"/>
                    <a:pt x="5005526" y="1800503"/>
                    <a:pt x="5175682" y="1799024"/>
                  </a:cubicBezTo>
                </a:path>
              </a:pathLst>
            </a:cu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350"/>
            </a:p>
          </p:txBody>
        </p:sp>
        <p:grpSp>
          <p:nvGrpSpPr>
            <p:cNvPr id="6" name="Grupo 5">
              <a:extLst>
                <a:ext uri="{FF2B5EF4-FFF2-40B4-BE49-F238E27FC236}">
                  <a16:creationId xmlns:a16="http://schemas.microsoft.com/office/drawing/2014/main" id="{A5FD4A4F-36AF-42F8-89C4-7A8E258F3F46}"/>
                </a:ext>
              </a:extLst>
            </p:cNvPr>
            <p:cNvGrpSpPr/>
            <p:nvPr/>
          </p:nvGrpSpPr>
          <p:grpSpPr>
            <a:xfrm>
              <a:off x="2610035" y="2423870"/>
              <a:ext cx="5370990" cy="1245443"/>
              <a:chOff x="2592280" y="2437808"/>
              <a:chExt cx="5370990" cy="1245443"/>
            </a:xfrm>
          </p:grpSpPr>
          <p:sp>
            <p:nvSpPr>
              <p:cNvPr id="7" name="Forma libre: forma 6">
                <a:extLst>
                  <a:ext uri="{FF2B5EF4-FFF2-40B4-BE49-F238E27FC236}">
                    <a16:creationId xmlns:a16="http://schemas.microsoft.com/office/drawing/2014/main" id="{785A6D64-42B5-40EF-89A8-5FF7FC81AADA}"/>
                  </a:ext>
                </a:extLst>
              </p:cNvPr>
              <p:cNvSpPr/>
              <p:nvPr/>
            </p:nvSpPr>
            <p:spPr>
              <a:xfrm>
                <a:off x="2592280" y="2437808"/>
                <a:ext cx="5131293" cy="1166526"/>
              </a:xfrm>
              <a:custGeom>
                <a:avLst/>
                <a:gdLst>
                  <a:gd name="connsiteX0" fmla="*/ 0 w 5131293"/>
                  <a:gd name="connsiteY0" fmla="*/ 1157648 h 1166526"/>
                  <a:gd name="connsiteX1" fmla="*/ 1207363 w 5131293"/>
                  <a:gd name="connsiteY1" fmla="*/ 811419 h 1166526"/>
                  <a:gd name="connsiteX2" fmla="*/ 1944209 w 5131293"/>
                  <a:gd name="connsiteY2" fmla="*/ 287637 h 1166526"/>
                  <a:gd name="connsiteX3" fmla="*/ 2361460 w 5131293"/>
                  <a:gd name="connsiteY3" fmla="*/ 56817 h 1166526"/>
                  <a:gd name="connsiteX4" fmla="*/ 2707689 w 5131293"/>
                  <a:gd name="connsiteY4" fmla="*/ 3551 h 1166526"/>
                  <a:gd name="connsiteX5" fmla="*/ 3071673 w 5131293"/>
                  <a:gd name="connsiteY5" fmla="*/ 127839 h 1166526"/>
                  <a:gd name="connsiteX6" fmla="*/ 3471169 w 5131293"/>
                  <a:gd name="connsiteY6" fmla="*/ 403046 h 1166526"/>
                  <a:gd name="connsiteX7" fmla="*/ 3915052 w 5131293"/>
                  <a:gd name="connsiteY7" fmla="*/ 731520 h 1166526"/>
                  <a:gd name="connsiteX8" fmla="*/ 4234648 w 5131293"/>
                  <a:gd name="connsiteY8" fmla="*/ 917951 h 1166526"/>
                  <a:gd name="connsiteX9" fmla="*/ 4660776 w 5131293"/>
                  <a:gd name="connsiteY9" fmla="*/ 1077749 h 1166526"/>
                  <a:gd name="connsiteX10" fmla="*/ 5131293 w 5131293"/>
                  <a:gd name="connsiteY10" fmla="*/ 1166526 h 1166526"/>
                  <a:gd name="connsiteX11" fmla="*/ 5131293 w 5131293"/>
                  <a:gd name="connsiteY11" fmla="*/ 1166526 h 1166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31293" h="1166526">
                    <a:moveTo>
                      <a:pt x="0" y="1157648"/>
                    </a:moveTo>
                    <a:cubicBezTo>
                      <a:pt x="441664" y="1057034"/>
                      <a:pt x="883328" y="956421"/>
                      <a:pt x="1207363" y="811419"/>
                    </a:cubicBezTo>
                    <a:cubicBezTo>
                      <a:pt x="1531398" y="666417"/>
                      <a:pt x="1751860" y="413404"/>
                      <a:pt x="1944209" y="287637"/>
                    </a:cubicBezTo>
                    <a:cubicBezTo>
                      <a:pt x="2136558" y="161870"/>
                      <a:pt x="2234213" y="104165"/>
                      <a:pt x="2361460" y="56817"/>
                    </a:cubicBezTo>
                    <a:cubicBezTo>
                      <a:pt x="2488707" y="9469"/>
                      <a:pt x="2589320" y="-8286"/>
                      <a:pt x="2707689" y="3551"/>
                    </a:cubicBezTo>
                    <a:cubicBezTo>
                      <a:pt x="2826058" y="15388"/>
                      <a:pt x="2944426" y="61257"/>
                      <a:pt x="3071673" y="127839"/>
                    </a:cubicBezTo>
                    <a:cubicBezTo>
                      <a:pt x="3198920" y="194421"/>
                      <a:pt x="3330606" y="302432"/>
                      <a:pt x="3471169" y="403046"/>
                    </a:cubicBezTo>
                    <a:cubicBezTo>
                      <a:pt x="3611732" y="503659"/>
                      <a:pt x="3787806" y="645703"/>
                      <a:pt x="3915052" y="731520"/>
                    </a:cubicBezTo>
                    <a:cubicBezTo>
                      <a:pt x="4042298" y="817337"/>
                      <a:pt x="4110361" y="860246"/>
                      <a:pt x="4234648" y="917951"/>
                    </a:cubicBezTo>
                    <a:cubicBezTo>
                      <a:pt x="4358935" y="975656"/>
                      <a:pt x="4511335" y="1036320"/>
                      <a:pt x="4660776" y="1077749"/>
                    </a:cubicBezTo>
                    <a:cubicBezTo>
                      <a:pt x="4810217" y="1119178"/>
                      <a:pt x="5131293" y="1166526"/>
                      <a:pt x="5131293" y="1166526"/>
                    </a:cubicBezTo>
                    <a:lnTo>
                      <a:pt x="5131293" y="1166526"/>
                    </a:lnTo>
                  </a:path>
                </a:pathLst>
              </a:custGeom>
              <a:noFill/>
              <a:ln w="254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350" dirty="0"/>
              </a:p>
            </p:txBody>
          </p:sp>
          <p:cxnSp>
            <p:nvCxnSpPr>
              <p:cNvPr id="9" name="Conector recto 8">
                <a:extLst>
                  <a:ext uri="{FF2B5EF4-FFF2-40B4-BE49-F238E27FC236}">
                    <a16:creationId xmlns:a16="http://schemas.microsoft.com/office/drawing/2014/main" id="{B11C894D-C14B-4E3B-8CEC-E9FB47F6CA3C}"/>
                  </a:ext>
                </a:extLst>
              </p:cNvPr>
              <p:cNvCxnSpPr/>
              <p:nvPr/>
            </p:nvCxnSpPr>
            <p:spPr>
              <a:xfrm>
                <a:off x="2592280" y="3683251"/>
                <a:ext cx="537099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11" name="Conector recto 10">
            <a:extLst>
              <a:ext uri="{FF2B5EF4-FFF2-40B4-BE49-F238E27FC236}">
                <a16:creationId xmlns:a16="http://schemas.microsoft.com/office/drawing/2014/main" id="{9F99AB1B-037D-4D38-80D2-D116896BCB23}"/>
              </a:ext>
            </a:extLst>
          </p:cNvPr>
          <p:cNvCxnSpPr>
            <a:stCxn id="5" idx="7"/>
            <a:endCxn id="5" idx="7"/>
          </p:cNvCxnSpPr>
          <p:nvPr/>
        </p:nvCxnSpPr>
        <p:spPr>
          <a:xfrm>
            <a:off x="2580152" y="3653134"/>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ector recto 14">
            <a:extLst>
              <a:ext uri="{FF2B5EF4-FFF2-40B4-BE49-F238E27FC236}">
                <a16:creationId xmlns:a16="http://schemas.microsoft.com/office/drawing/2014/main" id="{1726CB3E-59A7-4CA8-A0ED-1584C839021C}"/>
              </a:ext>
            </a:extLst>
          </p:cNvPr>
          <p:cNvCxnSpPr>
            <a:cxnSpLocks/>
          </p:cNvCxnSpPr>
          <p:nvPr/>
        </p:nvCxnSpPr>
        <p:spPr>
          <a:xfrm>
            <a:off x="4543027" y="3339401"/>
            <a:ext cx="34680" cy="1774321"/>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Conector recto 16">
            <a:extLst>
              <a:ext uri="{FF2B5EF4-FFF2-40B4-BE49-F238E27FC236}">
                <a16:creationId xmlns:a16="http://schemas.microsoft.com/office/drawing/2014/main" id="{5CD376D5-B841-458E-8DA2-32031D93D7FE}"/>
              </a:ext>
            </a:extLst>
          </p:cNvPr>
          <p:cNvCxnSpPr/>
          <p:nvPr/>
        </p:nvCxnSpPr>
        <p:spPr>
          <a:xfrm>
            <a:off x="4560367" y="4226561"/>
            <a:ext cx="402634"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9" name="Conector recto 18">
            <a:extLst>
              <a:ext uri="{FF2B5EF4-FFF2-40B4-BE49-F238E27FC236}">
                <a16:creationId xmlns:a16="http://schemas.microsoft.com/office/drawing/2014/main" id="{68BD59E1-EB8E-4A43-B17A-89DE5FB1EFD1}"/>
              </a:ext>
            </a:extLst>
          </p:cNvPr>
          <p:cNvCxnSpPr/>
          <p:nvPr/>
        </p:nvCxnSpPr>
        <p:spPr>
          <a:xfrm>
            <a:off x="4605111" y="4504073"/>
            <a:ext cx="648072"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1" name="CuadroTexto 20">
                <a:extLst>
                  <a:ext uri="{FF2B5EF4-FFF2-40B4-BE49-F238E27FC236}">
                    <a16:creationId xmlns:a16="http://schemas.microsoft.com/office/drawing/2014/main" id="{4DB021B4-5606-4C1B-803E-E13A70DCAA8A}"/>
                  </a:ext>
                </a:extLst>
              </p:cNvPr>
              <p:cNvSpPr txBox="1"/>
              <p:nvPr/>
            </p:nvSpPr>
            <p:spPr>
              <a:xfrm>
                <a:off x="4740037" y="3232747"/>
                <a:ext cx="1456499" cy="488660"/>
              </a:xfrm>
              <a:prstGeom prst="rect">
                <a:avLst/>
              </a:prstGeom>
              <a:noFill/>
            </p:spPr>
            <p:txBody>
              <a:bodyPr wrap="square" rtlCol="0">
                <a:spAutoFit/>
              </a:bodyPr>
              <a:lstStyle/>
              <a:p>
                <a14:m>
                  <m:oMath xmlns:m="http://schemas.openxmlformats.org/officeDocument/2006/math">
                    <m:acc>
                      <m:accPr>
                        <m:chr m:val="̅"/>
                        <m:ctrlPr>
                          <a:rPr lang="es-AR" i="1">
                            <a:latin typeface="Cambria Math" panose="02040503050406030204" pitchFamily="18" charset="0"/>
                          </a:rPr>
                        </m:ctrlPr>
                      </m:accPr>
                      <m:e>
                        <m:r>
                          <m:rPr>
                            <m:nor/>
                          </m:rPr>
                          <a:rPr lang="es-ES" b="0" i="0" smtClean="0">
                            <a:latin typeface="Cambria Math"/>
                          </a:rPr>
                          <m:t> </m:t>
                        </m:r>
                        <m:r>
                          <m:rPr>
                            <m:nor/>
                          </m:rPr>
                          <a:rPr lang="es-AR" dirty="0" smtClean="0">
                            <a:solidFill>
                              <a:srgbClr val="002060"/>
                            </a:solidFill>
                            <a:latin typeface="Cambria Math" panose="02040503050406030204" pitchFamily="18" charset="0"/>
                            <a:ea typeface="Cambria Math" panose="02040503050406030204" pitchFamily="18" charset="0"/>
                          </a:rPr>
                          <m:t>X</m:t>
                        </m:r>
                        <m:r>
                          <m:rPr>
                            <m:nor/>
                          </m:rPr>
                          <a:rPr lang="es-ES" b="0" i="0" dirty="0" smtClean="0">
                            <a:solidFill>
                              <a:srgbClr val="002060"/>
                            </a:solidFill>
                            <a:latin typeface="Cambria Math" panose="02040503050406030204" pitchFamily="18" charset="0"/>
                            <a:ea typeface="Cambria Math" panose="02040503050406030204" pitchFamily="18" charset="0"/>
                          </a:rPr>
                          <m:t> </m:t>
                        </m:r>
                      </m:e>
                    </m:acc>
                    <m:r>
                      <a:rPr lang="es-ES" i="1" smtClean="0">
                        <a:solidFill>
                          <a:srgbClr val="002060"/>
                        </a:solidFill>
                        <a:latin typeface="Cambria Math" panose="02040503050406030204" pitchFamily="18" charset="0"/>
                        <a:ea typeface="Cambria Math" panose="02040503050406030204" pitchFamily="18" charset="0"/>
                        <a:sym typeface="Symbol" panose="05050102010706020507" pitchFamily="18" charset="2"/>
                      </a:rPr>
                      <m:t></m:t>
                    </m:r>
                    <m:r>
                      <a:rPr lang="es-ES" i="1">
                        <a:solidFill>
                          <a:srgbClr val="002060"/>
                        </a:solidFill>
                        <a:latin typeface="Cambria Math" panose="02040503050406030204" pitchFamily="18" charset="0"/>
                        <a:ea typeface="Cambria Math" panose="02040503050406030204" pitchFamily="18" charset="0"/>
                      </a:rPr>
                      <m:t> </m:t>
                    </m:r>
                    <m:r>
                      <a:rPr lang="es-ES" i="1">
                        <a:solidFill>
                          <a:srgbClr val="002060"/>
                        </a:solidFill>
                        <a:latin typeface="Cambria Math" panose="02040503050406030204" pitchFamily="18" charset="0"/>
                        <a:ea typeface="Cambria Math" panose="02040503050406030204" pitchFamily="18" charset="0"/>
                      </a:rPr>
                      <m:t>𝑁</m:t>
                    </m:r>
                    <m:r>
                      <a:rPr lang="es-ES" i="1">
                        <a:solidFill>
                          <a:srgbClr val="002060"/>
                        </a:solidFill>
                        <a:latin typeface="Cambria Math" panose="02040503050406030204" pitchFamily="18" charset="0"/>
                        <a:ea typeface="Cambria Math" panose="02040503050406030204" pitchFamily="18" charset="0"/>
                      </a:rPr>
                      <m:t>(</m:t>
                    </m:r>
                    <m:r>
                      <a:rPr lang="es-AR" i="1">
                        <a:solidFill>
                          <a:srgbClr val="002060"/>
                        </a:solidFill>
                        <a:latin typeface="Cambria Math" panose="02040503050406030204" pitchFamily="18" charset="0"/>
                        <a:ea typeface="Cambria Math" panose="02040503050406030204" pitchFamily="18" charset="0"/>
                      </a:rPr>
                      <m:t>𝜇</m:t>
                    </m:r>
                  </m:oMath>
                </a14:m>
                <a:r>
                  <a:rPr lang="es-AR" dirty="0">
                    <a:solidFill>
                      <a:srgbClr val="002060"/>
                    </a:solidFill>
                  </a:rPr>
                  <a:t>;</a:t>
                </a:r>
                <a14:m>
                  <m:oMath xmlns:m="http://schemas.openxmlformats.org/officeDocument/2006/math">
                    <m:f>
                      <m:fPr>
                        <m:ctrlPr>
                          <a:rPr lang="es-AR" i="1">
                            <a:solidFill>
                              <a:prstClr val="black">
                                <a:lumMod val="75000"/>
                                <a:lumOff val="25000"/>
                              </a:prstClr>
                            </a:solidFill>
                            <a:latin typeface="Cambria Math" panose="02040503050406030204" pitchFamily="18" charset="0"/>
                          </a:rPr>
                        </m:ctrlPr>
                      </m:fPr>
                      <m:num>
                        <m:r>
                          <a:rPr lang="es-AR" i="1">
                            <a:solidFill>
                              <a:prstClr val="black">
                                <a:lumMod val="75000"/>
                                <a:lumOff val="25000"/>
                              </a:prstClr>
                            </a:solidFill>
                            <a:latin typeface="Cambria Math"/>
                            <a:ea typeface="Cambria Math"/>
                          </a:rPr>
                          <m:t>𝜎</m:t>
                        </m:r>
                      </m:num>
                      <m:den>
                        <m:rad>
                          <m:radPr>
                            <m:degHide m:val="on"/>
                            <m:ctrlPr>
                              <a:rPr lang="es-AR" i="1">
                                <a:solidFill>
                                  <a:prstClr val="black">
                                    <a:lumMod val="75000"/>
                                    <a:lumOff val="25000"/>
                                  </a:prstClr>
                                </a:solidFill>
                                <a:latin typeface="Cambria Math" panose="02040503050406030204" pitchFamily="18" charset="0"/>
                              </a:rPr>
                            </m:ctrlPr>
                          </m:radPr>
                          <m:deg/>
                          <m:e>
                            <m:r>
                              <a:rPr lang="es-ES" i="1">
                                <a:solidFill>
                                  <a:prstClr val="black">
                                    <a:lumMod val="75000"/>
                                    <a:lumOff val="25000"/>
                                  </a:prstClr>
                                </a:solidFill>
                                <a:latin typeface="Cambria Math"/>
                              </a:rPr>
                              <m:t>𝑛</m:t>
                            </m:r>
                          </m:e>
                        </m:rad>
                      </m:den>
                    </m:f>
                  </m:oMath>
                </a14:m>
                <a:r>
                  <a:rPr lang="es-AR" dirty="0">
                    <a:solidFill>
                      <a:srgbClr val="002060"/>
                    </a:solidFill>
                  </a:rPr>
                  <a:t>) </a:t>
                </a:r>
              </a:p>
            </p:txBody>
          </p:sp>
        </mc:Choice>
        <mc:Fallback xmlns="">
          <p:sp>
            <p:nvSpPr>
              <p:cNvPr id="21" name="CuadroTexto 20">
                <a:extLst>
                  <a:ext uri="{FF2B5EF4-FFF2-40B4-BE49-F238E27FC236}">
                    <a16:creationId xmlns:a16="http://schemas.microsoft.com/office/drawing/2014/main" id="{4DB021B4-5606-4C1B-803E-E13A70DCAA8A}"/>
                  </a:ext>
                </a:extLst>
              </p:cNvPr>
              <p:cNvSpPr txBox="1">
                <a:spLocks noRot="1" noChangeAspect="1" noMove="1" noResize="1" noEditPoints="1" noAdjustHandles="1" noChangeArrowheads="1" noChangeShapeType="1" noTextEdit="1"/>
              </p:cNvSpPr>
              <p:nvPr/>
            </p:nvSpPr>
            <p:spPr>
              <a:xfrm>
                <a:off x="4740037" y="3232747"/>
                <a:ext cx="1456499" cy="488660"/>
              </a:xfrm>
              <a:prstGeom prst="rect">
                <a:avLst/>
              </a:prstGeom>
              <a:blipFill>
                <a:blip r:embed="rId4"/>
                <a:stretch>
                  <a:fillRect t="-1250" r="-2941"/>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22" name="CuadroTexto 21">
                <a:extLst>
                  <a:ext uri="{FF2B5EF4-FFF2-40B4-BE49-F238E27FC236}">
                    <a16:creationId xmlns:a16="http://schemas.microsoft.com/office/drawing/2014/main" id="{824E1078-83FF-4276-915C-8D5CEFA06179}"/>
                  </a:ext>
                </a:extLst>
              </p:cNvPr>
              <p:cNvSpPr txBox="1"/>
              <p:nvPr/>
            </p:nvSpPr>
            <p:spPr>
              <a:xfrm>
                <a:off x="5306263" y="4134741"/>
                <a:ext cx="1793328" cy="369332"/>
              </a:xfrm>
              <a:prstGeom prst="rect">
                <a:avLst/>
              </a:prstGeom>
              <a:noFill/>
            </p:spPr>
            <p:txBody>
              <a:bodyPr wrap="square" rtlCol="0">
                <a:spAutoFit/>
              </a:bodyPr>
              <a:lstStyle/>
              <a:p>
                <a14:m>
                  <m:oMath xmlns:m="http://schemas.openxmlformats.org/officeDocument/2006/math">
                    <m:r>
                      <a:rPr lang="es-ES" b="0" i="1" smtClean="0">
                        <a:solidFill>
                          <a:srgbClr val="0070C0"/>
                        </a:solidFill>
                        <a:latin typeface="Cambria Math" panose="02040503050406030204" pitchFamily="18" charset="0"/>
                      </a:rPr>
                      <m:t>𝑋</m:t>
                    </m:r>
                    <m:r>
                      <a:rPr lang="es-ES" b="0" i="1" smtClean="0">
                        <a:solidFill>
                          <a:srgbClr val="0070C0"/>
                        </a:solidFill>
                        <a:latin typeface="Cambria Math" panose="02040503050406030204" pitchFamily="18" charset="0"/>
                        <a:ea typeface="Cambria Math" panose="02040503050406030204" pitchFamily="18" charset="0"/>
                      </a:rPr>
                      <m:t>~ </m:t>
                    </m:r>
                    <m:r>
                      <a:rPr lang="es-ES" b="0" i="1" smtClean="0">
                        <a:solidFill>
                          <a:srgbClr val="0070C0"/>
                        </a:solidFill>
                        <a:latin typeface="Cambria Math" panose="02040503050406030204" pitchFamily="18" charset="0"/>
                        <a:ea typeface="Cambria Math" panose="02040503050406030204" pitchFamily="18" charset="0"/>
                      </a:rPr>
                      <m:t>𝑁</m:t>
                    </m:r>
                    <m:r>
                      <a:rPr lang="es-ES" b="0" i="1" smtClean="0">
                        <a:solidFill>
                          <a:srgbClr val="0070C0"/>
                        </a:solidFill>
                        <a:latin typeface="Cambria Math" panose="02040503050406030204" pitchFamily="18" charset="0"/>
                        <a:ea typeface="Cambria Math" panose="02040503050406030204" pitchFamily="18" charset="0"/>
                      </a:rPr>
                      <m:t>(</m:t>
                    </m:r>
                    <m:r>
                      <a:rPr lang="es-AR" i="1">
                        <a:solidFill>
                          <a:srgbClr val="0070C0"/>
                        </a:solidFill>
                        <a:latin typeface="Cambria Math" panose="02040503050406030204" pitchFamily="18" charset="0"/>
                        <a:ea typeface="Cambria Math" panose="02040503050406030204" pitchFamily="18" charset="0"/>
                      </a:rPr>
                      <m:t>𝜇</m:t>
                    </m:r>
                  </m:oMath>
                </a14:m>
                <a:r>
                  <a:rPr lang="es-AR" dirty="0">
                    <a:solidFill>
                      <a:srgbClr val="0070C0"/>
                    </a:solidFill>
                  </a:rPr>
                  <a:t>;</a:t>
                </a:r>
                <a:r>
                  <a:rPr lang="es-AR" dirty="0">
                    <a:solidFill>
                      <a:srgbClr val="0070C0"/>
                    </a:solidFill>
                    <a:ea typeface="Cambria Math" panose="02040503050406030204" pitchFamily="18" charset="0"/>
                  </a:rPr>
                  <a:t> </a:t>
                </a:r>
                <a14:m>
                  <m:oMath xmlns:m="http://schemas.openxmlformats.org/officeDocument/2006/math">
                    <m:r>
                      <a:rPr lang="es-AR" i="1" smtClean="0">
                        <a:solidFill>
                          <a:srgbClr val="0070C0"/>
                        </a:solidFill>
                        <a:latin typeface="Cambria Math"/>
                        <a:ea typeface="Cambria Math" panose="02040503050406030204" pitchFamily="18" charset="0"/>
                        <a:sym typeface="Symbol"/>
                      </a:rPr>
                      <m:t></m:t>
                    </m:r>
                  </m:oMath>
                </a14:m>
                <a:r>
                  <a:rPr lang="es-AR" dirty="0">
                    <a:solidFill>
                      <a:srgbClr val="0070C0"/>
                    </a:solidFill>
                  </a:rPr>
                  <a:t>) </a:t>
                </a:r>
              </a:p>
            </p:txBody>
          </p:sp>
        </mc:Choice>
        <mc:Fallback xmlns="">
          <p:sp>
            <p:nvSpPr>
              <p:cNvPr id="22" name="CuadroTexto 21">
                <a:extLst>
                  <a:ext uri="{FF2B5EF4-FFF2-40B4-BE49-F238E27FC236}">
                    <a16:creationId xmlns:a16="http://schemas.microsoft.com/office/drawing/2014/main" id="{824E1078-83FF-4276-915C-8D5CEFA06179}"/>
                  </a:ext>
                </a:extLst>
              </p:cNvPr>
              <p:cNvSpPr txBox="1">
                <a:spLocks noRot="1" noChangeAspect="1" noMove="1" noResize="1" noEditPoints="1" noAdjustHandles="1" noChangeArrowheads="1" noChangeShapeType="1" noTextEdit="1"/>
              </p:cNvSpPr>
              <p:nvPr/>
            </p:nvSpPr>
            <p:spPr>
              <a:xfrm>
                <a:off x="5306263" y="4134741"/>
                <a:ext cx="1793328" cy="369332"/>
              </a:xfrm>
              <a:prstGeom prst="rect">
                <a:avLst/>
              </a:prstGeom>
              <a:blipFill>
                <a:blip r:embed="rId5"/>
                <a:stretch>
                  <a:fillRect t="-9836" b="-22951"/>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23" name="CuadroTexto 22">
                <a:extLst>
                  <a:ext uri="{FF2B5EF4-FFF2-40B4-BE49-F238E27FC236}">
                    <a16:creationId xmlns:a16="http://schemas.microsoft.com/office/drawing/2014/main" id="{28B3C683-8D71-4394-9EC1-78B577AE32C3}"/>
                  </a:ext>
                </a:extLst>
              </p:cNvPr>
              <p:cNvSpPr txBox="1"/>
              <p:nvPr/>
            </p:nvSpPr>
            <p:spPr>
              <a:xfrm>
                <a:off x="4740037" y="4402192"/>
                <a:ext cx="275856"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s-AR" i="1" smtClean="0">
                          <a:solidFill>
                            <a:srgbClr val="0070C0"/>
                          </a:solidFill>
                          <a:latin typeface="Cambria Math" panose="02040503050406030204" pitchFamily="18" charset="0"/>
                          <a:ea typeface="Cambria Math" panose="02040503050406030204" pitchFamily="18" charset="0"/>
                        </a:rPr>
                        <m:t>𝜎</m:t>
                      </m:r>
                    </m:oMath>
                  </m:oMathPara>
                </a14:m>
                <a:endParaRPr lang="es-AR" dirty="0">
                  <a:solidFill>
                    <a:srgbClr val="0070C0"/>
                  </a:solidFill>
                </a:endParaRPr>
              </a:p>
            </p:txBody>
          </p:sp>
        </mc:Choice>
        <mc:Fallback xmlns="">
          <p:sp>
            <p:nvSpPr>
              <p:cNvPr id="23" name="CuadroTexto 22">
                <a:extLst>
                  <a:ext uri="{FF2B5EF4-FFF2-40B4-BE49-F238E27FC236}">
                    <a16:creationId xmlns:a16="http://schemas.microsoft.com/office/drawing/2014/main" id="{28B3C683-8D71-4394-9EC1-78B577AE32C3}"/>
                  </a:ext>
                </a:extLst>
              </p:cNvPr>
              <p:cNvSpPr txBox="1">
                <a:spLocks noRot="1" noChangeAspect="1" noMove="1" noResize="1" noEditPoints="1" noAdjustHandles="1" noChangeArrowheads="1" noChangeShapeType="1" noTextEdit="1"/>
              </p:cNvSpPr>
              <p:nvPr/>
            </p:nvSpPr>
            <p:spPr>
              <a:xfrm>
                <a:off x="4740037" y="4402192"/>
                <a:ext cx="275856" cy="369332"/>
              </a:xfrm>
              <a:prstGeom prst="rect">
                <a:avLst/>
              </a:prstGeom>
              <a:blipFill>
                <a:blip r:embed="rId6"/>
                <a:stretch>
                  <a:fillRect r="-4444"/>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25" name="CuadroTexto 24">
                <a:extLst>
                  <a:ext uri="{FF2B5EF4-FFF2-40B4-BE49-F238E27FC236}">
                    <a16:creationId xmlns:a16="http://schemas.microsoft.com/office/drawing/2014/main" id="{A0BA8291-DB04-49B4-B2E3-F3DE9FA769D2}"/>
                  </a:ext>
                </a:extLst>
              </p:cNvPr>
              <p:cNvSpPr txBox="1"/>
              <p:nvPr/>
            </p:nvSpPr>
            <p:spPr>
              <a:xfrm>
                <a:off x="4543027" y="3677162"/>
                <a:ext cx="398565" cy="55842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s-AR" sz="1600" i="1" smtClean="0">
                              <a:solidFill>
                                <a:srgbClr val="002060"/>
                              </a:solidFill>
                              <a:latin typeface="Cambria Math" panose="02040503050406030204" pitchFamily="18" charset="0"/>
                              <a:ea typeface="Cambria Math" panose="02040503050406030204" pitchFamily="18" charset="0"/>
                            </a:rPr>
                          </m:ctrlPr>
                        </m:fPr>
                        <m:num>
                          <m:r>
                            <a:rPr lang="es-AR" sz="1600" i="1">
                              <a:solidFill>
                                <a:srgbClr val="002060"/>
                              </a:solidFill>
                              <a:latin typeface="Cambria Math" panose="02040503050406030204" pitchFamily="18" charset="0"/>
                              <a:ea typeface="Cambria Math" panose="02040503050406030204" pitchFamily="18" charset="0"/>
                            </a:rPr>
                            <m:t>𝜎</m:t>
                          </m:r>
                        </m:num>
                        <m:den>
                          <m:rad>
                            <m:radPr>
                              <m:degHide m:val="on"/>
                              <m:ctrlPr>
                                <a:rPr lang="es-AR" sz="1600" i="1">
                                  <a:solidFill>
                                    <a:srgbClr val="002060"/>
                                  </a:solidFill>
                                  <a:latin typeface="Cambria Math" panose="02040503050406030204" pitchFamily="18" charset="0"/>
                                  <a:ea typeface="Cambria Math" panose="02040503050406030204" pitchFamily="18" charset="0"/>
                                </a:rPr>
                              </m:ctrlPr>
                            </m:radPr>
                            <m:deg/>
                            <m:e>
                              <m:r>
                                <a:rPr lang="es-ES" sz="1600" b="0" i="1" smtClean="0">
                                  <a:solidFill>
                                    <a:srgbClr val="002060"/>
                                  </a:solidFill>
                                  <a:latin typeface="Cambria Math" panose="02040503050406030204" pitchFamily="18" charset="0"/>
                                  <a:ea typeface="Cambria Math" panose="02040503050406030204" pitchFamily="18" charset="0"/>
                                </a:rPr>
                                <m:t>𝑛</m:t>
                              </m:r>
                            </m:e>
                          </m:rad>
                        </m:den>
                      </m:f>
                    </m:oMath>
                  </m:oMathPara>
                </a14:m>
                <a:endParaRPr lang="es-AR" sz="1600" dirty="0"/>
              </a:p>
            </p:txBody>
          </p:sp>
        </mc:Choice>
        <mc:Fallback xmlns="">
          <p:sp>
            <p:nvSpPr>
              <p:cNvPr id="25" name="CuadroTexto 24">
                <a:extLst>
                  <a:ext uri="{FF2B5EF4-FFF2-40B4-BE49-F238E27FC236}">
                    <a16:creationId xmlns:a16="http://schemas.microsoft.com/office/drawing/2014/main" id="{A0BA8291-DB04-49B4-B2E3-F3DE9FA769D2}"/>
                  </a:ext>
                </a:extLst>
              </p:cNvPr>
              <p:cNvSpPr txBox="1">
                <a:spLocks noRot="1" noChangeAspect="1" noMove="1" noResize="1" noEditPoints="1" noAdjustHandles="1" noChangeArrowheads="1" noChangeShapeType="1" noTextEdit="1"/>
              </p:cNvSpPr>
              <p:nvPr/>
            </p:nvSpPr>
            <p:spPr>
              <a:xfrm>
                <a:off x="4543027" y="3677162"/>
                <a:ext cx="398565" cy="558423"/>
              </a:xfrm>
              <a:prstGeom prst="rect">
                <a:avLst/>
              </a:prstGeom>
              <a:blipFill>
                <a:blip r:embed="rId7"/>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26" name="CuadroTexto 25">
                <a:extLst>
                  <a:ext uri="{FF2B5EF4-FFF2-40B4-BE49-F238E27FC236}">
                    <a16:creationId xmlns:a16="http://schemas.microsoft.com/office/drawing/2014/main" id="{317D3673-E868-4C04-8FA2-75E0B85C65C8}"/>
                  </a:ext>
                </a:extLst>
              </p:cNvPr>
              <p:cNvSpPr txBox="1"/>
              <p:nvPr/>
            </p:nvSpPr>
            <p:spPr>
              <a:xfrm>
                <a:off x="4315144" y="5004179"/>
                <a:ext cx="459362"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s-AR" i="1">
                          <a:solidFill>
                            <a:srgbClr val="002060"/>
                          </a:solidFill>
                          <a:latin typeface="Cambria Math" panose="02040503050406030204" pitchFamily="18" charset="0"/>
                          <a:ea typeface="Cambria Math" panose="02040503050406030204" pitchFamily="18" charset="0"/>
                        </a:rPr>
                        <m:t>𝜇</m:t>
                      </m:r>
                    </m:oMath>
                  </m:oMathPara>
                </a14:m>
                <a:endParaRPr lang="es-AR" dirty="0"/>
              </a:p>
            </p:txBody>
          </p:sp>
        </mc:Choice>
        <mc:Fallback xmlns="">
          <p:sp>
            <p:nvSpPr>
              <p:cNvPr id="26" name="CuadroTexto 25">
                <a:extLst>
                  <a:ext uri="{FF2B5EF4-FFF2-40B4-BE49-F238E27FC236}">
                    <a16:creationId xmlns:a16="http://schemas.microsoft.com/office/drawing/2014/main" id="{317D3673-E868-4C04-8FA2-75E0B85C65C8}"/>
                  </a:ext>
                </a:extLst>
              </p:cNvPr>
              <p:cNvSpPr txBox="1">
                <a:spLocks noRot="1" noChangeAspect="1" noMove="1" noResize="1" noEditPoints="1" noAdjustHandles="1" noChangeArrowheads="1" noChangeShapeType="1" noTextEdit="1"/>
              </p:cNvSpPr>
              <p:nvPr/>
            </p:nvSpPr>
            <p:spPr>
              <a:xfrm>
                <a:off x="4315144" y="5004179"/>
                <a:ext cx="459362" cy="369332"/>
              </a:xfrm>
              <a:prstGeom prst="rect">
                <a:avLst/>
              </a:prstGeom>
              <a:blipFill>
                <a:blip r:embed="rId8"/>
                <a:stretch>
                  <a:fillRect b="-6667"/>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27" name="CuadroTexto 26">
                <a:extLst>
                  <a:ext uri="{FF2B5EF4-FFF2-40B4-BE49-F238E27FC236}">
                    <a16:creationId xmlns:a16="http://schemas.microsoft.com/office/drawing/2014/main" id="{DD6AC622-5AA6-45F2-8DD3-D151D8F97BA6}"/>
                  </a:ext>
                </a:extLst>
              </p:cNvPr>
              <p:cNvSpPr txBox="1"/>
              <p:nvPr/>
            </p:nvSpPr>
            <p:spPr>
              <a:xfrm>
                <a:off x="4344976" y="2441355"/>
                <a:ext cx="4235636"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s-ES" b="0" i="1" smtClean="0">
                          <a:solidFill>
                            <a:srgbClr val="002060"/>
                          </a:solidFill>
                          <a:latin typeface="Cambria Math" panose="02040503050406030204" pitchFamily="18" charset="0"/>
                          <a:ea typeface="Cambria Math" panose="02040503050406030204" pitchFamily="18" charset="0"/>
                        </a:rPr>
                        <m:t> </m:t>
                      </m:r>
                    </m:oMath>
                  </m:oMathPara>
                </a14:m>
                <a:endParaRPr lang="es-AR" dirty="0">
                  <a:solidFill>
                    <a:schemeClr val="tx1"/>
                  </a:solidFill>
                  <a:latin typeface="Cambria Math" panose="02040503050406030204" pitchFamily="18" charset="0"/>
                  <a:ea typeface="Cambria Math" panose="02040503050406030204" pitchFamily="18" charset="0"/>
                </a:endParaRPr>
              </a:p>
            </p:txBody>
          </p:sp>
        </mc:Choice>
        <mc:Fallback xmlns="">
          <p:sp>
            <p:nvSpPr>
              <p:cNvPr id="27" name="CuadroTexto 26">
                <a:extLst>
                  <a:ext uri="{FF2B5EF4-FFF2-40B4-BE49-F238E27FC236}">
                    <a16:creationId xmlns:a16="http://schemas.microsoft.com/office/drawing/2014/main" id="{DD6AC622-5AA6-45F2-8DD3-D151D8F97BA6}"/>
                  </a:ext>
                </a:extLst>
              </p:cNvPr>
              <p:cNvSpPr txBox="1">
                <a:spLocks noRot="1" noChangeAspect="1" noMove="1" noResize="1" noEditPoints="1" noAdjustHandles="1" noChangeArrowheads="1" noChangeShapeType="1" noTextEdit="1"/>
              </p:cNvSpPr>
              <p:nvPr/>
            </p:nvSpPr>
            <p:spPr>
              <a:xfrm>
                <a:off x="4344976" y="2441355"/>
                <a:ext cx="4235636" cy="369332"/>
              </a:xfrm>
              <a:prstGeom prst="rect">
                <a:avLst/>
              </a:prstGeom>
              <a:blipFill>
                <a:blip r:embed="rId9"/>
                <a:stretch>
                  <a:fillRect/>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10" name="9 CuadroTexto"/>
              <p:cNvSpPr txBox="1"/>
              <p:nvPr/>
            </p:nvSpPr>
            <p:spPr>
              <a:xfrm>
                <a:off x="275354" y="472462"/>
                <a:ext cx="8473108" cy="933461"/>
              </a:xfrm>
              <a:prstGeom prst="rect">
                <a:avLst/>
              </a:prstGeom>
              <a:solidFill>
                <a:schemeClr val="accent6">
                  <a:lumMod val="20000"/>
                  <a:lumOff val="80000"/>
                </a:schemeClr>
              </a:solidFill>
            </p:spPr>
            <p:txBody>
              <a:bodyPr wrap="square" rtlCol="0">
                <a:spAutoFit/>
              </a:bodyPr>
              <a:lstStyle/>
              <a:p>
                <a:pPr marL="45720" algn="just">
                  <a:buClr>
                    <a:srgbClr val="F14124">
                      <a:lumMod val="75000"/>
                    </a:srgbClr>
                  </a:buClr>
                  <a:buSzPct val="130000"/>
                </a:pPr>
                <a:r>
                  <a:rPr lang="es-AR" i="1" dirty="0">
                    <a:solidFill>
                      <a:prstClr val="black">
                        <a:lumMod val="75000"/>
                        <a:lumOff val="25000"/>
                      </a:prstClr>
                    </a:solidFill>
                  </a:rPr>
                  <a:t>Si </a:t>
                </a:r>
                <a:r>
                  <a:rPr lang="es-AR" i="1" dirty="0" smtClean="0">
                    <a:solidFill>
                      <a:prstClr val="black">
                        <a:lumMod val="75000"/>
                        <a:lumOff val="25000"/>
                      </a:prstClr>
                    </a:solidFill>
                    <a:latin typeface="Times New Roman" panose="02020603050405020304" pitchFamily="18" charset="0"/>
                    <a:cs typeface="Times New Roman" panose="02020603050405020304" pitchFamily="18" charset="0"/>
                  </a:rPr>
                  <a:t>X</a:t>
                </a:r>
                <a:r>
                  <a:rPr lang="es-AR" i="1" dirty="0" smtClean="0">
                    <a:solidFill>
                      <a:prstClr val="black">
                        <a:lumMod val="75000"/>
                        <a:lumOff val="25000"/>
                      </a:prstClr>
                    </a:solidFill>
                  </a:rPr>
                  <a:t> </a:t>
                </a:r>
                <a:r>
                  <a:rPr lang="es-AR" i="1" dirty="0">
                    <a:solidFill>
                      <a:prstClr val="black">
                        <a:lumMod val="75000"/>
                        <a:lumOff val="25000"/>
                      </a:prstClr>
                    </a:solidFill>
                  </a:rPr>
                  <a:t>es </a:t>
                </a:r>
                <a:r>
                  <a:rPr lang="es-AR" i="1" dirty="0" smtClean="0">
                    <a:solidFill>
                      <a:prstClr val="black">
                        <a:lumMod val="75000"/>
                        <a:lumOff val="25000"/>
                      </a:prstClr>
                    </a:solidFill>
                  </a:rPr>
                  <a:t>una variable normal</a:t>
                </a:r>
                <a:r>
                  <a:rPr lang="es-AR" i="1" dirty="0" smtClean="0">
                    <a:solidFill>
                      <a:prstClr val="black">
                        <a:lumMod val="75000"/>
                        <a:lumOff val="25000"/>
                      </a:prstClr>
                    </a:solidFill>
                    <a:latin typeface="+mj-lt"/>
                  </a:rPr>
                  <a:t>, </a:t>
                </a:r>
                <a14:m>
                  <m:oMath xmlns:m="http://schemas.openxmlformats.org/officeDocument/2006/math">
                    <m:r>
                      <a:rPr lang="es-AR" i="1">
                        <a:solidFill>
                          <a:prstClr val="black">
                            <a:lumMod val="75000"/>
                            <a:lumOff val="25000"/>
                          </a:prstClr>
                        </a:solidFill>
                        <a:latin typeface="Cambria Math"/>
                        <a:ea typeface="Cambria Math" panose="02040503050406030204" pitchFamily="18" charset="0"/>
                      </a:rPr>
                      <m:t>𝜇</m:t>
                    </m:r>
                  </m:oMath>
                </a14:m>
                <a:r>
                  <a:rPr lang="es-AR" i="1" dirty="0">
                    <a:solidFill>
                      <a:prstClr val="black">
                        <a:lumMod val="75000"/>
                        <a:lumOff val="25000"/>
                      </a:prstClr>
                    </a:solidFill>
                    <a:latin typeface="+mj-lt"/>
                  </a:rPr>
                  <a:t> la media de sus valores y </a:t>
                </a:r>
                <a14:m>
                  <m:oMath xmlns:m="http://schemas.openxmlformats.org/officeDocument/2006/math">
                    <m:sSup>
                      <m:sSupPr>
                        <m:ctrlPr>
                          <a:rPr lang="es-AR" i="1">
                            <a:solidFill>
                              <a:prstClr val="black">
                                <a:lumMod val="75000"/>
                                <a:lumOff val="25000"/>
                              </a:prstClr>
                            </a:solidFill>
                            <a:latin typeface="Cambria Math" panose="02040503050406030204" pitchFamily="18" charset="0"/>
                            <a:ea typeface="Cambria Math" panose="02040503050406030204" pitchFamily="18" charset="0"/>
                          </a:rPr>
                        </m:ctrlPr>
                      </m:sSupPr>
                      <m:e>
                        <m:r>
                          <a:rPr lang="es-AR" i="1">
                            <a:solidFill>
                              <a:prstClr val="black">
                                <a:lumMod val="75000"/>
                                <a:lumOff val="25000"/>
                              </a:prstClr>
                            </a:solidFill>
                            <a:latin typeface="Cambria Math"/>
                            <a:ea typeface="Cambria Math" panose="02040503050406030204" pitchFamily="18" charset="0"/>
                          </a:rPr>
                          <m:t>𝜎</m:t>
                        </m:r>
                      </m:e>
                      <m:sup>
                        <m:r>
                          <a:rPr lang="es-ES" i="1">
                            <a:solidFill>
                              <a:prstClr val="black">
                                <a:lumMod val="75000"/>
                                <a:lumOff val="25000"/>
                              </a:prstClr>
                            </a:solidFill>
                            <a:latin typeface="Cambria Math"/>
                            <a:ea typeface="Cambria Math" panose="02040503050406030204" pitchFamily="18" charset="0"/>
                          </a:rPr>
                          <m:t>2</m:t>
                        </m:r>
                      </m:sup>
                    </m:sSup>
                  </m:oMath>
                </a14:m>
                <a:r>
                  <a:rPr lang="es-AR" i="1" dirty="0">
                    <a:solidFill>
                      <a:prstClr val="black">
                        <a:lumMod val="75000"/>
                        <a:lumOff val="25000"/>
                      </a:prstClr>
                    </a:solidFill>
                    <a:latin typeface="+mj-lt"/>
                  </a:rPr>
                  <a:t> su varianza, la media </a:t>
                </a:r>
                <a14:m>
                  <m:oMath xmlns:m="http://schemas.openxmlformats.org/officeDocument/2006/math">
                    <m:acc>
                      <m:accPr>
                        <m:chr m:val="̅"/>
                        <m:ctrlPr>
                          <a:rPr lang="es-AR" i="1">
                            <a:solidFill>
                              <a:prstClr val="black">
                                <a:lumMod val="75000"/>
                                <a:lumOff val="25000"/>
                              </a:prstClr>
                            </a:solidFill>
                            <a:latin typeface="Cambria Math" panose="02040503050406030204" pitchFamily="18" charset="0"/>
                          </a:rPr>
                        </m:ctrlPr>
                      </m:accPr>
                      <m:e>
                        <m:r>
                          <m:rPr>
                            <m:nor/>
                          </m:rPr>
                          <a:rPr lang="es-AR" i="1" dirty="0">
                            <a:solidFill>
                              <a:prstClr val="black">
                                <a:lumMod val="75000"/>
                                <a:lumOff val="25000"/>
                              </a:prstClr>
                            </a:solidFill>
                            <a:latin typeface="Times New Roman" panose="02020603050405020304" pitchFamily="18" charset="0"/>
                            <a:cs typeface="Times New Roman" panose="02020603050405020304" pitchFamily="18" charset="0"/>
                          </a:rPr>
                          <m:t>X</m:t>
                        </m:r>
                      </m:e>
                    </m:acc>
                  </m:oMath>
                </a14:m>
                <a:r>
                  <a:rPr lang="es-AR" i="1" dirty="0">
                    <a:solidFill>
                      <a:prstClr val="black">
                        <a:lumMod val="75000"/>
                        <a:lumOff val="25000"/>
                      </a:prstClr>
                    </a:solidFill>
                    <a:latin typeface="+mj-lt"/>
                  </a:rPr>
                  <a:t> de muestras de </a:t>
                </a:r>
                <a:r>
                  <a:rPr lang="es-AR" i="1" dirty="0">
                    <a:solidFill>
                      <a:prstClr val="black">
                        <a:lumMod val="75000"/>
                        <a:lumOff val="25000"/>
                      </a:prstClr>
                    </a:solidFill>
                    <a:latin typeface="+mj-lt"/>
                    <a:cs typeface="Times New Roman" panose="02020603050405020304" pitchFamily="18" charset="0"/>
                  </a:rPr>
                  <a:t>n</a:t>
                </a:r>
                <a:r>
                  <a:rPr lang="es-AR" i="1" dirty="0">
                    <a:solidFill>
                      <a:prstClr val="black">
                        <a:lumMod val="75000"/>
                        <a:lumOff val="25000"/>
                      </a:prstClr>
                    </a:solidFill>
                    <a:latin typeface="+mj-lt"/>
                  </a:rPr>
                  <a:t> observaciones es una variable que tiene distribución </a:t>
                </a:r>
                <a:r>
                  <a:rPr lang="es-AR" i="1" dirty="0" smtClean="0">
                    <a:solidFill>
                      <a:prstClr val="black">
                        <a:lumMod val="75000"/>
                        <a:lumOff val="25000"/>
                      </a:prstClr>
                    </a:solidFill>
                    <a:latin typeface="+mj-lt"/>
                  </a:rPr>
                  <a:t>normal </a:t>
                </a:r>
                <a:r>
                  <a:rPr lang="es-AR" i="1" dirty="0">
                    <a:solidFill>
                      <a:prstClr val="black">
                        <a:lumMod val="75000"/>
                        <a:lumOff val="25000"/>
                      </a:prstClr>
                    </a:solidFill>
                    <a:latin typeface="+mj-lt"/>
                  </a:rPr>
                  <a:t>con la misma media </a:t>
                </a:r>
                <a14:m>
                  <m:oMath xmlns:m="http://schemas.openxmlformats.org/officeDocument/2006/math">
                    <m:r>
                      <a:rPr lang="es-AR" i="1">
                        <a:solidFill>
                          <a:prstClr val="black">
                            <a:lumMod val="75000"/>
                            <a:lumOff val="25000"/>
                          </a:prstClr>
                        </a:solidFill>
                        <a:latin typeface="Cambria Math"/>
                        <a:ea typeface="Cambria Math" panose="02040503050406030204" pitchFamily="18" charset="0"/>
                      </a:rPr>
                      <m:t>𝜇</m:t>
                    </m:r>
                  </m:oMath>
                </a14:m>
                <a:r>
                  <a:rPr lang="es-AR" i="1" dirty="0">
                    <a:solidFill>
                      <a:prstClr val="black">
                        <a:lumMod val="75000"/>
                        <a:lumOff val="25000"/>
                      </a:prstClr>
                    </a:solidFill>
                    <a:latin typeface="+mj-lt"/>
                  </a:rPr>
                  <a:t> y la n-</a:t>
                </a:r>
                <a:r>
                  <a:rPr lang="es-AR" i="1" dirty="0" err="1">
                    <a:solidFill>
                      <a:prstClr val="black">
                        <a:lumMod val="75000"/>
                        <a:lumOff val="25000"/>
                      </a:prstClr>
                    </a:solidFill>
                    <a:latin typeface="+mj-lt"/>
                  </a:rPr>
                  <a:t>ésima</a:t>
                </a:r>
                <a:r>
                  <a:rPr lang="es-AR" i="1" dirty="0">
                    <a:solidFill>
                      <a:prstClr val="black">
                        <a:lumMod val="75000"/>
                        <a:lumOff val="25000"/>
                      </a:prstClr>
                    </a:solidFill>
                    <a:latin typeface="+mj-lt"/>
                  </a:rPr>
                  <a:t> parte de la varianza de </a:t>
                </a:r>
                <a:r>
                  <a:rPr lang="es-AR" i="1" dirty="0">
                    <a:solidFill>
                      <a:prstClr val="black">
                        <a:lumMod val="75000"/>
                        <a:lumOff val="25000"/>
                      </a:prstClr>
                    </a:solidFill>
                    <a:latin typeface="Times New Roman" panose="02020603050405020304" pitchFamily="18" charset="0"/>
                    <a:cs typeface="Times New Roman" panose="02020603050405020304" pitchFamily="18" charset="0"/>
                  </a:rPr>
                  <a:t>X</a:t>
                </a:r>
                <a:r>
                  <a:rPr lang="es-AR" i="1" dirty="0" smtClean="0">
                    <a:solidFill>
                      <a:prstClr val="black">
                        <a:lumMod val="75000"/>
                        <a:lumOff val="25000"/>
                      </a:prstClr>
                    </a:solidFill>
                    <a:latin typeface="+mj-lt"/>
                  </a:rPr>
                  <a:t>. </a:t>
                </a:r>
                <a:endParaRPr lang="es-AR" i="1" dirty="0">
                  <a:solidFill>
                    <a:prstClr val="black">
                      <a:lumMod val="75000"/>
                      <a:lumOff val="25000"/>
                    </a:prstClr>
                  </a:solidFill>
                  <a:latin typeface="+mj-lt"/>
                </a:endParaRPr>
              </a:p>
            </p:txBody>
          </p:sp>
        </mc:Choice>
        <mc:Fallback xmlns="">
          <p:sp>
            <p:nvSpPr>
              <p:cNvPr id="10" name="9 CuadroTexto"/>
              <p:cNvSpPr txBox="1">
                <a:spLocks noRot="1" noChangeAspect="1" noMove="1" noResize="1" noEditPoints="1" noAdjustHandles="1" noChangeArrowheads="1" noChangeShapeType="1" noTextEdit="1"/>
              </p:cNvSpPr>
              <p:nvPr/>
            </p:nvSpPr>
            <p:spPr>
              <a:xfrm>
                <a:off x="275354" y="472462"/>
                <a:ext cx="8473108" cy="933461"/>
              </a:xfrm>
              <a:prstGeom prst="rect">
                <a:avLst/>
              </a:prstGeom>
              <a:blipFill>
                <a:blip r:embed="rId10"/>
                <a:stretch>
                  <a:fillRect t="-4575" r="-647" b="-8497"/>
                </a:stretch>
              </a:blipFill>
            </p:spPr>
            <p:txBody>
              <a:bodyPr/>
              <a:lstStyle/>
              <a:p>
                <a:r>
                  <a:rPr lang="es-ES">
                    <a:noFill/>
                  </a:rPr>
                  <a:t> </a:t>
                </a:r>
              </a:p>
            </p:txBody>
          </p:sp>
        </mc:Fallback>
      </mc:AlternateContent>
      <p:sp>
        <p:nvSpPr>
          <p:cNvPr id="24" name="Título 1">
            <a:extLst>
              <a:ext uri="{FF2B5EF4-FFF2-40B4-BE49-F238E27FC236}">
                <a16:creationId xmlns:a16="http://schemas.microsoft.com/office/drawing/2014/main" id="{DCCE311B-2996-4D9F-B823-EA9CC5B33017}"/>
              </a:ext>
            </a:extLst>
          </p:cNvPr>
          <p:cNvSpPr>
            <a:spLocks noGrp="1"/>
          </p:cNvSpPr>
          <p:nvPr>
            <p:ph type="title"/>
          </p:nvPr>
        </p:nvSpPr>
        <p:spPr>
          <a:xfrm>
            <a:off x="3347864" y="5315094"/>
            <a:ext cx="5576407" cy="1143000"/>
          </a:xfrm>
        </p:spPr>
        <p:txBody>
          <a:bodyPr/>
          <a:lstStyle/>
          <a:p>
            <a:pPr marL="0" indent="0">
              <a:buNone/>
            </a:pPr>
            <a:r>
              <a:rPr lang="es-ES" sz="4400" dirty="0"/>
              <a:t>Distribución de </a:t>
            </a:r>
            <a:r>
              <a:rPr lang="es-ES" sz="4400" dirty="0" smtClean="0"/>
              <a:t/>
            </a:r>
            <a:br>
              <a:rPr lang="es-ES" sz="4400" dirty="0" smtClean="0"/>
            </a:br>
            <a:r>
              <a:rPr lang="es-ES" sz="4400" dirty="0" smtClean="0"/>
              <a:t>la Media </a:t>
            </a:r>
            <a:r>
              <a:rPr lang="es-ES" sz="4400" dirty="0" err="1" smtClean="0"/>
              <a:t>Muestral</a:t>
            </a:r>
            <a:endParaRPr lang="es-AR" sz="4400" dirty="0"/>
          </a:p>
        </p:txBody>
      </p:sp>
    </p:spTree>
    <p:extLst>
      <p:ext uri="{BB962C8B-B14F-4D97-AF65-F5344CB8AC3E}">
        <p14:creationId xmlns:p14="http://schemas.microsoft.com/office/powerpoint/2010/main" val="8687401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32B1B7-0DFF-4B53-96EC-4B2AA45D770F}"/>
              </a:ext>
            </a:extLst>
          </p:cNvPr>
          <p:cNvSpPr>
            <a:spLocks noGrp="1"/>
          </p:cNvSpPr>
          <p:nvPr>
            <p:ph type="title"/>
          </p:nvPr>
        </p:nvSpPr>
        <p:spPr>
          <a:xfrm>
            <a:off x="848350" y="5444430"/>
            <a:ext cx="7952671" cy="966341"/>
          </a:xfrm>
        </p:spPr>
        <p:txBody>
          <a:bodyPr/>
          <a:lstStyle/>
          <a:p>
            <a:pPr marL="0" indent="0">
              <a:buNone/>
            </a:pPr>
            <a:r>
              <a:rPr lang="es-ES" sz="4400" dirty="0" smtClean="0"/>
              <a:t>Teorema Central </a:t>
            </a:r>
            <a:br>
              <a:rPr lang="es-ES" sz="4400" dirty="0" smtClean="0"/>
            </a:br>
            <a:r>
              <a:rPr lang="es-ES" sz="4400" dirty="0" smtClean="0"/>
              <a:t>del Límite</a:t>
            </a:r>
            <a:endParaRPr lang="es-AR" sz="4400" dirty="0"/>
          </a:p>
        </p:txBody>
      </p:sp>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573C34C4-689E-4332-8D72-2D02356A69C7}"/>
                  </a:ext>
                </a:extLst>
              </p:cNvPr>
              <p:cNvSpPr>
                <a:spLocks noGrp="1"/>
              </p:cNvSpPr>
              <p:nvPr>
                <p:ph sz="quarter" idx="13"/>
              </p:nvPr>
            </p:nvSpPr>
            <p:spPr>
              <a:xfrm>
                <a:off x="323528" y="1743932"/>
                <a:ext cx="8424934" cy="3960439"/>
              </a:xfrm>
            </p:spPr>
            <p:txBody>
              <a:bodyPr>
                <a:normAutofit/>
              </a:bodyPr>
              <a:lstStyle/>
              <a:p>
                <a:pPr marL="45720" indent="0" algn="just">
                  <a:lnSpc>
                    <a:spcPct val="150000"/>
                  </a:lnSpc>
                  <a:spcBef>
                    <a:spcPts val="0"/>
                  </a:spcBef>
                  <a:spcAft>
                    <a:spcPts val="0"/>
                  </a:spcAft>
                  <a:buNone/>
                </a:pPr>
                <a:r>
                  <a:rPr lang="es-AR" sz="1800" dirty="0" smtClean="0"/>
                  <a:t>	Notación</a:t>
                </a:r>
                <a:r>
                  <a:rPr lang="es-AR" sz="1800" dirty="0"/>
                  <a:t>: La media de </a:t>
                </a:r>
                <a:r>
                  <a:rPr lang="es-AR" sz="1800" i="1" dirty="0">
                    <a:latin typeface="Times New Roman" panose="02020603050405020304" pitchFamily="18" charset="0"/>
                    <a:cs typeface="Times New Roman" panose="02020603050405020304" pitchFamily="18" charset="0"/>
                  </a:rPr>
                  <a:t>X</a:t>
                </a:r>
                <a:r>
                  <a:rPr lang="es-AR" sz="1800" dirty="0"/>
                  <a:t> es E(</a:t>
                </a:r>
                <a:r>
                  <a:rPr lang="es-AR" sz="1800" i="1" dirty="0">
                    <a:latin typeface="Times New Roman" panose="02020603050405020304" pitchFamily="18" charset="0"/>
                    <a:cs typeface="Times New Roman" panose="02020603050405020304" pitchFamily="18" charset="0"/>
                  </a:rPr>
                  <a:t>X</a:t>
                </a:r>
                <a:r>
                  <a:rPr lang="es-AR" sz="1800" dirty="0" smtClean="0"/>
                  <a:t>) =</a:t>
                </a:r>
                <a:r>
                  <a:rPr lang="es-AR" sz="1800" dirty="0" smtClean="0">
                    <a:ea typeface="Cambria Math" panose="02040503050406030204" pitchFamily="18" charset="0"/>
                  </a:rPr>
                  <a:t> </a:t>
                </a:r>
                <a14:m>
                  <m:oMath xmlns:m="http://schemas.openxmlformats.org/officeDocument/2006/math">
                    <m:r>
                      <a:rPr lang="es-AR" sz="1800" i="1">
                        <a:latin typeface="Cambria Math" panose="02040503050406030204" pitchFamily="18" charset="0"/>
                        <a:ea typeface="Cambria Math" panose="02040503050406030204" pitchFamily="18" charset="0"/>
                      </a:rPr>
                      <m:t>𝜇</m:t>
                    </m:r>
                  </m:oMath>
                </a14:m>
                <a:r>
                  <a:rPr lang="es-AR" sz="1800" dirty="0"/>
                  <a:t>  y la varianza de </a:t>
                </a:r>
                <a:r>
                  <a:rPr lang="es-AR" sz="1800" i="1" dirty="0">
                    <a:latin typeface="Times New Roman" panose="02020603050405020304" pitchFamily="18" charset="0"/>
                    <a:cs typeface="Times New Roman" panose="02020603050405020304" pitchFamily="18" charset="0"/>
                  </a:rPr>
                  <a:t>X</a:t>
                </a:r>
                <a:r>
                  <a:rPr lang="es-AR" sz="1800" dirty="0"/>
                  <a:t> es Var(</a:t>
                </a:r>
                <a:r>
                  <a:rPr lang="es-AR" sz="1800" i="1" dirty="0">
                    <a:latin typeface="Times New Roman" panose="02020603050405020304" pitchFamily="18" charset="0"/>
                    <a:cs typeface="Times New Roman" panose="02020603050405020304" pitchFamily="18" charset="0"/>
                  </a:rPr>
                  <a:t>X</a:t>
                </a:r>
                <a:r>
                  <a:rPr lang="es-AR" sz="1800" dirty="0"/>
                  <a:t>) </a:t>
                </a:r>
                <a:r>
                  <a:rPr lang="es-AR" sz="2000" dirty="0">
                    <a:solidFill>
                      <a:schemeClr val="tx1"/>
                    </a:solidFill>
                  </a:rPr>
                  <a:t>= </a:t>
                </a:r>
                <a14:m>
                  <m:oMath xmlns:m="http://schemas.openxmlformats.org/officeDocument/2006/math">
                    <m:sSup>
                      <m:sSupPr>
                        <m:ctrlPr>
                          <a:rPr lang="es-AR" sz="1800" i="1">
                            <a:latin typeface="Cambria Math" panose="02040503050406030204" pitchFamily="18" charset="0"/>
                            <a:ea typeface="Cambria Math" panose="02040503050406030204" pitchFamily="18" charset="0"/>
                          </a:rPr>
                        </m:ctrlPr>
                      </m:sSupPr>
                      <m:e>
                        <m:r>
                          <a:rPr lang="es-AR" sz="1800" i="1">
                            <a:latin typeface="Cambria Math" panose="02040503050406030204" pitchFamily="18" charset="0"/>
                            <a:ea typeface="Cambria Math" panose="02040503050406030204" pitchFamily="18" charset="0"/>
                          </a:rPr>
                          <m:t>𝜎</m:t>
                        </m:r>
                      </m:e>
                      <m:sup>
                        <m:r>
                          <a:rPr lang="es-ES" sz="1800" i="1">
                            <a:latin typeface="Cambria Math" panose="02040503050406030204" pitchFamily="18" charset="0"/>
                            <a:ea typeface="Cambria Math" panose="02040503050406030204" pitchFamily="18" charset="0"/>
                          </a:rPr>
                          <m:t>2</m:t>
                        </m:r>
                      </m:sup>
                    </m:sSup>
                  </m:oMath>
                </a14:m>
                <a:r>
                  <a:rPr lang="es-AR" sz="1800" dirty="0"/>
                  <a:t> La media de </a:t>
                </a:r>
                <a14:m>
                  <m:oMath xmlns:m="http://schemas.openxmlformats.org/officeDocument/2006/math">
                    <m:acc>
                      <m:accPr>
                        <m:chr m:val="̅"/>
                        <m:ctrlPr>
                          <a:rPr lang="es-AR" sz="1800" i="1">
                            <a:latin typeface="Cambria Math" panose="02040503050406030204" pitchFamily="18" charset="0"/>
                          </a:rPr>
                        </m:ctrlPr>
                      </m:accPr>
                      <m:e>
                        <m:r>
                          <m:rPr>
                            <m:nor/>
                          </m:rPr>
                          <a:rPr lang="es-AR" sz="1800" i="1" dirty="0">
                            <a:solidFill>
                              <a:prstClr val="black">
                                <a:lumMod val="75000"/>
                                <a:lumOff val="25000"/>
                              </a:prstClr>
                            </a:solidFill>
                            <a:latin typeface="Times New Roman" panose="02020603050405020304" pitchFamily="18" charset="0"/>
                            <a:cs typeface="Times New Roman" panose="02020603050405020304" pitchFamily="18" charset="0"/>
                          </a:rPr>
                          <m:t>X</m:t>
                        </m:r>
                      </m:e>
                    </m:acc>
                  </m:oMath>
                </a14:m>
                <a:r>
                  <a:rPr lang="es-AR" sz="1800" dirty="0"/>
                  <a:t> es E(</a:t>
                </a:r>
                <a14:m>
                  <m:oMath xmlns:m="http://schemas.openxmlformats.org/officeDocument/2006/math">
                    <m:acc>
                      <m:accPr>
                        <m:chr m:val="̅"/>
                        <m:ctrlPr>
                          <a:rPr lang="es-AR" sz="1800" i="1" smtClean="0">
                            <a:latin typeface="Cambria Math" panose="02040503050406030204" pitchFamily="18" charset="0"/>
                          </a:rPr>
                        </m:ctrlPr>
                      </m:accPr>
                      <m:e>
                        <m:r>
                          <m:rPr>
                            <m:nor/>
                          </m:rPr>
                          <a:rPr lang="es-AR" sz="1800" i="1" dirty="0"/>
                          <m:t>X</m:t>
                        </m:r>
                      </m:e>
                    </m:acc>
                  </m:oMath>
                </a14:m>
                <a:r>
                  <a:rPr lang="es-AR" sz="1800" dirty="0"/>
                  <a:t>)=</a:t>
                </a:r>
                <a:r>
                  <a:rPr lang="es-AR" sz="1800" dirty="0">
                    <a:ea typeface="Cambria Math" panose="02040503050406030204" pitchFamily="18" charset="0"/>
                  </a:rPr>
                  <a:t> </a:t>
                </a:r>
                <a14:m>
                  <m:oMath xmlns:m="http://schemas.openxmlformats.org/officeDocument/2006/math">
                    <m:r>
                      <a:rPr lang="es-AR" sz="1800" i="1">
                        <a:latin typeface="Cambria Math" panose="02040503050406030204" pitchFamily="18" charset="0"/>
                        <a:ea typeface="Cambria Math" panose="02040503050406030204" pitchFamily="18" charset="0"/>
                      </a:rPr>
                      <m:t>𝜇</m:t>
                    </m:r>
                  </m:oMath>
                </a14:m>
                <a:r>
                  <a:rPr lang="es-AR" sz="1800" dirty="0"/>
                  <a:t>  y la varianza de </a:t>
                </a:r>
                <a14:m>
                  <m:oMath xmlns:m="http://schemas.openxmlformats.org/officeDocument/2006/math">
                    <m:acc>
                      <m:accPr>
                        <m:chr m:val="̅"/>
                        <m:ctrlPr>
                          <a:rPr lang="es-AR" sz="1800" i="1">
                            <a:latin typeface="Cambria Math" panose="02040503050406030204" pitchFamily="18" charset="0"/>
                          </a:rPr>
                        </m:ctrlPr>
                      </m:accPr>
                      <m:e>
                        <m:r>
                          <m:rPr>
                            <m:nor/>
                          </m:rPr>
                          <a:rPr lang="es-AR" sz="1800" dirty="0"/>
                          <m:t>X</m:t>
                        </m:r>
                      </m:e>
                    </m:acc>
                  </m:oMath>
                </a14:m>
                <a:r>
                  <a:rPr lang="es-AR" sz="1800" dirty="0"/>
                  <a:t> es Var(</a:t>
                </a:r>
                <a14:m>
                  <m:oMath xmlns:m="http://schemas.openxmlformats.org/officeDocument/2006/math">
                    <m:acc>
                      <m:accPr>
                        <m:chr m:val="̅"/>
                        <m:ctrlPr>
                          <a:rPr lang="es-AR" sz="1800" i="1">
                            <a:latin typeface="Cambria Math" panose="02040503050406030204" pitchFamily="18" charset="0"/>
                          </a:rPr>
                        </m:ctrlPr>
                      </m:accPr>
                      <m:e>
                        <m:r>
                          <m:rPr>
                            <m:nor/>
                          </m:rPr>
                          <a:rPr lang="es-AR" sz="1800" dirty="0"/>
                          <m:t>X</m:t>
                        </m:r>
                      </m:e>
                    </m:acc>
                  </m:oMath>
                </a14:m>
                <a:r>
                  <a:rPr lang="es-AR" sz="1800" dirty="0"/>
                  <a:t>) </a:t>
                </a:r>
                <a:r>
                  <a:rPr lang="es-AR" sz="2000" dirty="0">
                    <a:solidFill>
                      <a:schemeClr val="tx1"/>
                    </a:solidFill>
                  </a:rPr>
                  <a:t>= </a:t>
                </a:r>
                <a14:m>
                  <m:oMath xmlns:m="http://schemas.openxmlformats.org/officeDocument/2006/math">
                    <m:f>
                      <m:fPr>
                        <m:ctrlPr>
                          <a:rPr lang="es-AR" sz="2000" i="1">
                            <a:solidFill>
                              <a:schemeClr val="tx1"/>
                            </a:solidFill>
                            <a:latin typeface="Cambria Math" panose="02040503050406030204" pitchFamily="18" charset="0"/>
                            <a:ea typeface="Cambria Math" panose="02040503050406030204" pitchFamily="18" charset="0"/>
                          </a:rPr>
                        </m:ctrlPr>
                      </m:fPr>
                      <m:num>
                        <m:sSup>
                          <m:sSupPr>
                            <m:ctrlPr>
                              <a:rPr lang="es-AR" sz="2000" i="1">
                                <a:solidFill>
                                  <a:schemeClr val="tx1"/>
                                </a:solidFill>
                                <a:latin typeface="Cambria Math" panose="02040503050406030204" pitchFamily="18" charset="0"/>
                                <a:ea typeface="Cambria Math" panose="02040503050406030204" pitchFamily="18" charset="0"/>
                              </a:rPr>
                            </m:ctrlPr>
                          </m:sSupPr>
                          <m:e>
                            <m:r>
                              <a:rPr lang="es-AR" sz="2000" i="1">
                                <a:solidFill>
                                  <a:schemeClr val="tx1"/>
                                </a:solidFill>
                                <a:latin typeface="Cambria Math" panose="02040503050406030204" pitchFamily="18" charset="0"/>
                                <a:ea typeface="Cambria Math" panose="02040503050406030204" pitchFamily="18" charset="0"/>
                              </a:rPr>
                              <m:t>𝜎</m:t>
                            </m:r>
                          </m:e>
                          <m:sup>
                            <m:r>
                              <a:rPr lang="es-ES" sz="2000" i="1">
                                <a:solidFill>
                                  <a:schemeClr val="tx1"/>
                                </a:solidFill>
                                <a:latin typeface="Cambria Math" panose="02040503050406030204" pitchFamily="18" charset="0"/>
                                <a:ea typeface="Cambria Math" panose="02040503050406030204" pitchFamily="18" charset="0"/>
                              </a:rPr>
                              <m:t>2</m:t>
                            </m:r>
                          </m:sup>
                        </m:sSup>
                      </m:num>
                      <m:den>
                        <m:r>
                          <a:rPr lang="es-ES" sz="2000" i="1">
                            <a:solidFill>
                              <a:schemeClr val="tx1"/>
                            </a:solidFill>
                            <a:latin typeface="Cambria Math" panose="02040503050406030204" pitchFamily="18" charset="0"/>
                            <a:ea typeface="Cambria Math" panose="02040503050406030204" pitchFamily="18" charset="0"/>
                          </a:rPr>
                          <m:t>𝑛</m:t>
                        </m:r>
                      </m:den>
                    </m:f>
                  </m:oMath>
                </a14:m>
                <a:r>
                  <a:rPr lang="es-AR" sz="1800" dirty="0" smtClean="0">
                    <a:sym typeface="Symbol"/>
                  </a:rPr>
                  <a:t>   </a:t>
                </a:r>
                <a:r>
                  <a:rPr lang="es-AR" sz="1800" dirty="0" smtClean="0">
                    <a:solidFill>
                      <a:prstClr val="black">
                        <a:lumMod val="75000"/>
                        <a:lumOff val="25000"/>
                      </a:prstClr>
                    </a:solidFill>
                  </a:rPr>
                  <a:t>DS</a:t>
                </a:r>
                <a:r>
                  <a:rPr lang="es-AR" sz="1800" dirty="0">
                    <a:solidFill>
                      <a:prstClr val="black">
                        <a:lumMod val="75000"/>
                        <a:lumOff val="25000"/>
                      </a:prstClr>
                    </a:solidFill>
                  </a:rPr>
                  <a:t>(</a:t>
                </a:r>
                <a14:m>
                  <m:oMath xmlns:m="http://schemas.openxmlformats.org/officeDocument/2006/math">
                    <m:acc>
                      <m:accPr>
                        <m:chr m:val="̅"/>
                        <m:ctrlPr>
                          <a:rPr lang="es-AR" sz="1800" i="1">
                            <a:solidFill>
                              <a:prstClr val="black">
                                <a:lumMod val="75000"/>
                                <a:lumOff val="25000"/>
                              </a:prstClr>
                            </a:solidFill>
                            <a:latin typeface="Cambria Math" panose="02040503050406030204" pitchFamily="18" charset="0"/>
                          </a:rPr>
                        </m:ctrlPr>
                      </m:accPr>
                      <m:e>
                        <m:r>
                          <m:rPr>
                            <m:nor/>
                          </m:rPr>
                          <a:rPr lang="es-AR" sz="1800" dirty="0">
                            <a:solidFill>
                              <a:prstClr val="black">
                                <a:lumMod val="75000"/>
                                <a:lumOff val="25000"/>
                              </a:prstClr>
                            </a:solidFill>
                          </a:rPr>
                          <m:t>X</m:t>
                        </m:r>
                      </m:e>
                    </m:acc>
                  </m:oMath>
                </a14:m>
                <a:r>
                  <a:rPr lang="es-AR" sz="1800" dirty="0">
                    <a:solidFill>
                      <a:prstClr val="black">
                        <a:lumMod val="75000"/>
                        <a:lumOff val="25000"/>
                      </a:prstClr>
                    </a:solidFill>
                  </a:rPr>
                  <a:t>) </a:t>
                </a:r>
                <a:r>
                  <a:rPr lang="es-AR" sz="1800" dirty="0" smtClean="0">
                    <a:solidFill>
                      <a:prstClr val="black">
                        <a:lumMod val="75000"/>
                        <a:lumOff val="25000"/>
                      </a:prstClr>
                    </a:solidFill>
                  </a:rPr>
                  <a:t>= </a:t>
                </a:r>
                <a14:m>
                  <m:oMath xmlns:m="http://schemas.openxmlformats.org/officeDocument/2006/math">
                    <m:f>
                      <m:fPr>
                        <m:ctrlPr>
                          <a:rPr lang="es-AR" sz="1800" i="1" smtClean="0">
                            <a:solidFill>
                              <a:prstClr val="black">
                                <a:lumMod val="75000"/>
                                <a:lumOff val="25000"/>
                              </a:prstClr>
                            </a:solidFill>
                            <a:latin typeface="Cambria Math" panose="02040503050406030204" pitchFamily="18" charset="0"/>
                          </a:rPr>
                        </m:ctrlPr>
                      </m:fPr>
                      <m:num>
                        <m:r>
                          <a:rPr lang="es-AR" sz="1800" i="1" smtClean="0">
                            <a:solidFill>
                              <a:prstClr val="black">
                                <a:lumMod val="75000"/>
                                <a:lumOff val="25000"/>
                              </a:prstClr>
                            </a:solidFill>
                            <a:latin typeface="Cambria Math"/>
                            <a:ea typeface="Cambria Math"/>
                          </a:rPr>
                          <m:t>𝜎</m:t>
                        </m:r>
                      </m:num>
                      <m:den>
                        <m:rad>
                          <m:radPr>
                            <m:degHide m:val="on"/>
                            <m:ctrlPr>
                              <a:rPr lang="es-AR" sz="1800" i="1" smtClean="0">
                                <a:solidFill>
                                  <a:prstClr val="black">
                                    <a:lumMod val="75000"/>
                                    <a:lumOff val="25000"/>
                                  </a:prstClr>
                                </a:solidFill>
                                <a:latin typeface="Cambria Math" panose="02040503050406030204" pitchFamily="18" charset="0"/>
                              </a:rPr>
                            </m:ctrlPr>
                          </m:radPr>
                          <m:deg/>
                          <m:e>
                            <m:r>
                              <a:rPr lang="es-ES" sz="1800" b="0" i="1" smtClean="0">
                                <a:solidFill>
                                  <a:prstClr val="black">
                                    <a:lumMod val="75000"/>
                                    <a:lumOff val="25000"/>
                                  </a:prstClr>
                                </a:solidFill>
                                <a:latin typeface="Cambria Math"/>
                              </a:rPr>
                              <m:t>𝑛</m:t>
                            </m:r>
                          </m:e>
                        </m:rad>
                      </m:den>
                    </m:f>
                  </m:oMath>
                </a14:m>
                <a:endParaRPr lang="es-AR" sz="1800" dirty="0"/>
              </a:p>
            </p:txBody>
          </p:sp>
        </mc:Choice>
        <mc:Fallback xmlns="">
          <p:sp>
            <p:nvSpPr>
              <p:cNvPr id="3" name="Marcador de contenido 2">
                <a:extLst>
                  <a:ext uri="{FF2B5EF4-FFF2-40B4-BE49-F238E27FC236}">
                    <a16:creationId xmlns:a16="http://schemas.microsoft.com/office/drawing/2014/main" id="{573C34C4-689E-4332-8D72-2D02356A69C7}"/>
                  </a:ext>
                </a:extLst>
              </p:cNvPr>
              <p:cNvSpPr>
                <a:spLocks noGrp="1" noRot="1" noChangeAspect="1" noMove="1" noResize="1" noEditPoints="1" noAdjustHandles="1" noChangeArrowheads="1" noChangeShapeType="1" noTextEdit="1"/>
              </p:cNvSpPr>
              <p:nvPr>
                <p:ph sz="quarter" idx="13"/>
              </p:nvPr>
            </p:nvSpPr>
            <p:spPr>
              <a:xfrm>
                <a:off x="323528" y="1743932"/>
                <a:ext cx="8424934" cy="3960439"/>
              </a:xfrm>
              <a:blipFill>
                <a:blip r:embed="rId3"/>
                <a:stretch>
                  <a:fillRect/>
                </a:stretch>
              </a:blipFill>
            </p:spPr>
            <p:txBody>
              <a:bodyPr/>
              <a:lstStyle/>
              <a:p>
                <a:r>
                  <a:rPr lang="es-ES">
                    <a:noFill/>
                  </a:rPr>
                  <a:t> </a:t>
                </a:r>
              </a:p>
            </p:txBody>
          </p:sp>
        </mc:Fallback>
      </mc:AlternateContent>
      <p:cxnSp>
        <p:nvCxnSpPr>
          <p:cNvPr id="11" name="Conector recto 10">
            <a:extLst>
              <a:ext uri="{FF2B5EF4-FFF2-40B4-BE49-F238E27FC236}">
                <a16:creationId xmlns:a16="http://schemas.microsoft.com/office/drawing/2014/main" id="{9F99AB1B-037D-4D38-80D2-D116896BCB23}"/>
              </a:ext>
            </a:extLst>
          </p:cNvPr>
          <p:cNvCxnSpPr>
            <a:stCxn id="5" idx="7"/>
            <a:endCxn id="5" idx="7"/>
          </p:cNvCxnSpPr>
          <p:nvPr/>
        </p:nvCxnSpPr>
        <p:spPr>
          <a:xfrm>
            <a:off x="2580152" y="3653134"/>
            <a:ext cx="0" cy="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5" name="CuadroTexto 24">
                <a:extLst>
                  <a:ext uri="{FF2B5EF4-FFF2-40B4-BE49-F238E27FC236}">
                    <a16:creationId xmlns:a16="http://schemas.microsoft.com/office/drawing/2014/main" id="{A0BA8291-DB04-49B4-B2E3-F3DE9FA769D2}"/>
                  </a:ext>
                </a:extLst>
              </p:cNvPr>
              <p:cNvSpPr txBox="1"/>
              <p:nvPr/>
            </p:nvSpPr>
            <p:spPr>
              <a:xfrm>
                <a:off x="1543632" y="3387380"/>
                <a:ext cx="398565" cy="55842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s-AR" sz="1600" i="1" smtClean="0">
                              <a:solidFill>
                                <a:srgbClr val="002060"/>
                              </a:solidFill>
                              <a:latin typeface="Cambria Math" panose="02040503050406030204" pitchFamily="18" charset="0"/>
                              <a:ea typeface="Cambria Math" panose="02040503050406030204" pitchFamily="18" charset="0"/>
                            </a:rPr>
                          </m:ctrlPr>
                        </m:fPr>
                        <m:num>
                          <m:r>
                            <a:rPr lang="es-AR" sz="1600" i="1">
                              <a:solidFill>
                                <a:srgbClr val="002060"/>
                              </a:solidFill>
                              <a:latin typeface="Cambria Math" panose="02040503050406030204" pitchFamily="18" charset="0"/>
                              <a:ea typeface="Cambria Math" panose="02040503050406030204" pitchFamily="18" charset="0"/>
                            </a:rPr>
                            <m:t>𝜎</m:t>
                          </m:r>
                        </m:num>
                        <m:den>
                          <m:rad>
                            <m:radPr>
                              <m:degHide m:val="on"/>
                              <m:ctrlPr>
                                <a:rPr lang="es-AR" sz="1600" i="1">
                                  <a:solidFill>
                                    <a:srgbClr val="002060"/>
                                  </a:solidFill>
                                  <a:latin typeface="Cambria Math" panose="02040503050406030204" pitchFamily="18" charset="0"/>
                                  <a:ea typeface="Cambria Math" panose="02040503050406030204" pitchFamily="18" charset="0"/>
                                </a:rPr>
                              </m:ctrlPr>
                            </m:radPr>
                            <m:deg/>
                            <m:e>
                              <m:r>
                                <a:rPr lang="es-ES" sz="1600" b="0" i="1" smtClean="0">
                                  <a:solidFill>
                                    <a:srgbClr val="002060"/>
                                  </a:solidFill>
                                  <a:latin typeface="Cambria Math" panose="02040503050406030204" pitchFamily="18" charset="0"/>
                                  <a:ea typeface="Cambria Math" panose="02040503050406030204" pitchFamily="18" charset="0"/>
                                </a:rPr>
                                <m:t>𝑛</m:t>
                              </m:r>
                            </m:e>
                          </m:rad>
                        </m:den>
                      </m:f>
                    </m:oMath>
                  </m:oMathPara>
                </a14:m>
                <a:endParaRPr lang="es-AR" sz="1600" dirty="0"/>
              </a:p>
            </p:txBody>
          </p:sp>
        </mc:Choice>
        <mc:Fallback xmlns="">
          <p:sp>
            <p:nvSpPr>
              <p:cNvPr id="25" name="CuadroTexto 24">
                <a:extLst>
                  <a:ext uri="{FF2B5EF4-FFF2-40B4-BE49-F238E27FC236}">
                    <a16:creationId xmlns:a16="http://schemas.microsoft.com/office/drawing/2014/main" id="{A0BA8291-DB04-49B4-B2E3-F3DE9FA769D2}"/>
                  </a:ext>
                </a:extLst>
              </p:cNvPr>
              <p:cNvSpPr txBox="1">
                <a:spLocks noRot="1" noChangeAspect="1" noMove="1" noResize="1" noEditPoints="1" noAdjustHandles="1" noChangeArrowheads="1" noChangeShapeType="1" noTextEdit="1"/>
              </p:cNvSpPr>
              <p:nvPr/>
            </p:nvSpPr>
            <p:spPr>
              <a:xfrm>
                <a:off x="1543632" y="3387380"/>
                <a:ext cx="398565" cy="558423"/>
              </a:xfrm>
              <a:prstGeom prst="rect">
                <a:avLst/>
              </a:prstGeom>
              <a:blipFill>
                <a:blip r:embed="rId4"/>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26" name="CuadroTexto 25">
                <a:extLst>
                  <a:ext uri="{FF2B5EF4-FFF2-40B4-BE49-F238E27FC236}">
                    <a16:creationId xmlns:a16="http://schemas.microsoft.com/office/drawing/2014/main" id="{317D3673-E868-4C04-8FA2-75E0B85C65C8}"/>
                  </a:ext>
                </a:extLst>
              </p:cNvPr>
              <p:cNvSpPr txBox="1"/>
              <p:nvPr/>
            </p:nvSpPr>
            <p:spPr>
              <a:xfrm>
                <a:off x="2030666" y="5072889"/>
                <a:ext cx="459362"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s-AR" i="1">
                          <a:solidFill>
                            <a:srgbClr val="002060"/>
                          </a:solidFill>
                          <a:latin typeface="Cambria Math" panose="02040503050406030204" pitchFamily="18" charset="0"/>
                          <a:ea typeface="Cambria Math" panose="02040503050406030204" pitchFamily="18" charset="0"/>
                        </a:rPr>
                        <m:t>𝜇</m:t>
                      </m:r>
                    </m:oMath>
                  </m:oMathPara>
                </a14:m>
                <a:endParaRPr lang="es-AR" dirty="0"/>
              </a:p>
            </p:txBody>
          </p:sp>
        </mc:Choice>
        <mc:Fallback xmlns="">
          <p:sp>
            <p:nvSpPr>
              <p:cNvPr id="26" name="CuadroTexto 25">
                <a:extLst>
                  <a:ext uri="{FF2B5EF4-FFF2-40B4-BE49-F238E27FC236}">
                    <a16:creationId xmlns:a16="http://schemas.microsoft.com/office/drawing/2014/main" id="{317D3673-E868-4C04-8FA2-75E0B85C65C8}"/>
                  </a:ext>
                </a:extLst>
              </p:cNvPr>
              <p:cNvSpPr txBox="1">
                <a:spLocks noRot="1" noChangeAspect="1" noMove="1" noResize="1" noEditPoints="1" noAdjustHandles="1" noChangeArrowheads="1" noChangeShapeType="1" noTextEdit="1"/>
              </p:cNvSpPr>
              <p:nvPr/>
            </p:nvSpPr>
            <p:spPr>
              <a:xfrm>
                <a:off x="2030666" y="5072889"/>
                <a:ext cx="459362" cy="369332"/>
              </a:xfrm>
              <a:prstGeom prst="rect">
                <a:avLst/>
              </a:prstGeom>
              <a:blipFill>
                <a:blip r:embed="rId5"/>
                <a:stretch>
                  <a:fillRect b="-4918"/>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27" name="CuadroTexto 26">
                <a:extLst>
                  <a:ext uri="{FF2B5EF4-FFF2-40B4-BE49-F238E27FC236}">
                    <a16:creationId xmlns:a16="http://schemas.microsoft.com/office/drawing/2014/main" id="{DD6AC622-5AA6-45F2-8DD3-D151D8F97BA6}"/>
                  </a:ext>
                </a:extLst>
              </p:cNvPr>
              <p:cNvSpPr txBox="1"/>
              <p:nvPr/>
            </p:nvSpPr>
            <p:spPr>
              <a:xfrm>
                <a:off x="4344976" y="2441355"/>
                <a:ext cx="4235636"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s-ES" b="0" i="1" smtClean="0">
                          <a:solidFill>
                            <a:srgbClr val="002060"/>
                          </a:solidFill>
                          <a:latin typeface="Cambria Math" panose="02040503050406030204" pitchFamily="18" charset="0"/>
                          <a:ea typeface="Cambria Math" panose="02040503050406030204" pitchFamily="18" charset="0"/>
                        </a:rPr>
                        <m:t> </m:t>
                      </m:r>
                    </m:oMath>
                  </m:oMathPara>
                </a14:m>
                <a:endParaRPr lang="es-AR" dirty="0">
                  <a:solidFill>
                    <a:schemeClr val="tx1"/>
                  </a:solidFill>
                  <a:latin typeface="Cambria Math" panose="02040503050406030204" pitchFamily="18" charset="0"/>
                  <a:ea typeface="Cambria Math" panose="02040503050406030204" pitchFamily="18" charset="0"/>
                </a:endParaRPr>
              </a:p>
            </p:txBody>
          </p:sp>
        </mc:Choice>
        <mc:Fallback xmlns="">
          <p:sp>
            <p:nvSpPr>
              <p:cNvPr id="27" name="CuadroTexto 26">
                <a:extLst>
                  <a:ext uri="{FF2B5EF4-FFF2-40B4-BE49-F238E27FC236}">
                    <a16:creationId xmlns:a16="http://schemas.microsoft.com/office/drawing/2014/main" id="{DD6AC622-5AA6-45F2-8DD3-D151D8F97BA6}"/>
                  </a:ext>
                </a:extLst>
              </p:cNvPr>
              <p:cNvSpPr txBox="1">
                <a:spLocks noRot="1" noChangeAspect="1" noMove="1" noResize="1" noEditPoints="1" noAdjustHandles="1" noChangeArrowheads="1" noChangeShapeType="1" noTextEdit="1"/>
              </p:cNvSpPr>
              <p:nvPr/>
            </p:nvSpPr>
            <p:spPr>
              <a:xfrm>
                <a:off x="4344976" y="2441355"/>
                <a:ext cx="4235636" cy="369332"/>
              </a:xfrm>
              <a:prstGeom prst="rect">
                <a:avLst/>
              </a:prstGeom>
              <a:blipFill>
                <a:blip r:embed="rId9"/>
                <a:stretch>
                  <a:fillRect/>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1D4B0F23-9168-4069-AC42-90DC1F234535}"/>
                  </a:ext>
                </a:extLst>
              </p:cNvPr>
              <p:cNvSpPr txBox="1"/>
              <p:nvPr/>
            </p:nvSpPr>
            <p:spPr>
              <a:xfrm>
                <a:off x="5004048" y="3574320"/>
                <a:ext cx="3384376" cy="1487458"/>
              </a:xfrm>
              <a:prstGeom prst="rect">
                <a:avLst/>
              </a:prstGeom>
              <a:noFill/>
            </p:spPr>
            <p:txBody>
              <a:bodyPr wrap="square" rtlCol="0">
                <a:spAutoFit/>
              </a:bodyPr>
              <a:lstStyle/>
              <a:p>
                <a:pPr algn="just"/>
                <a:r>
                  <a:rPr lang="es-AR" dirty="0"/>
                  <a:t>La distribución de </a:t>
                </a:r>
                <a14:m>
                  <m:oMath xmlns:m="http://schemas.openxmlformats.org/officeDocument/2006/math">
                    <m:acc>
                      <m:accPr>
                        <m:chr m:val="̅"/>
                        <m:ctrlPr>
                          <a:rPr lang="es-AR" i="1">
                            <a:latin typeface="Cambria Math" panose="02040503050406030204" pitchFamily="18" charset="0"/>
                          </a:rPr>
                        </m:ctrlPr>
                      </m:accPr>
                      <m:e>
                        <m:r>
                          <m:rPr>
                            <m:nor/>
                          </m:rPr>
                          <a:rPr lang="es-AR" i="1" dirty="0">
                            <a:latin typeface="Times New Roman" panose="02020603050405020304" pitchFamily="18" charset="0"/>
                            <a:cs typeface="Times New Roman" panose="02020603050405020304" pitchFamily="18" charset="0"/>
                          </a:rPr>
                          <m:t>X</m:t>
                        </m:r>
                      </m:e>
                    </m:acc>
                  </m:oMath>
                </a14:m>
                <a:r>
                  <a:rPr lang="es-AR" dirty="0"/>
                  <a:t> se ajustará más a la normal cuanto mayor sea el tamaño de muestra </a:t>
                </a:r>
                <a:r>
                  <a:rPr lang="es-AR" i="1" dirty="0">
                    <a:latin typeface="Times New Roman" panose="02020603050405020304" pitchFamily="18" charset="0"/>
                    <a:cs typeface="Times New Roman" panose="02020603050405020304" pitchFamily="18" charset="0"/>
                  </a:rPr>
                  <a:t>n</a:t>
                </a:r>
                <a:r>
                  <a:rPr lang="es-AR" dirty="0"/>
                  <a:t>.  </a:t>
                </a:r>
              </a:p>
              <a:p>
                <a:endParaRPr lang="es-AR" dirty="0"/>
              </a:p>
            </p:txBody>
          </p:sp>
        </mc:Choice>
        <mc:Fallback xmlns="">
          <p:sp>
            <p:nvSpPr>
              <p:cNvPr id="8" name="CuadroTexto 7">
                <a:extLst>
                  <a:ext uri="{FF2B5EF4-FFF2-40B4-BE49-F238E27FC236}">
                    <a16:creationId xmlns:a16="http://schemas.microsoft.com/office/drawing/2014/main" id="{1D4B0F23-9168-4069-AC42-90DC1F234535}"/>
                  </a:ext>
                </a:extLst>
              </p:cNvPr>
              <p:cNvSpPr txBox="1">
                <a:spLocks noRot="1" noChangeAspect="1" noMove="1" noResize="1" noEditPoints="1" noAdjustHandles="1" noChangeArrowheads="1" noChangeShapeType="1" noTextEdit="1"/>
              </p:cNvSpPr>
              <p:nvPr/>
            </p:nvSpPr>
            <p:spPr>
              <a:xfrm>
                <a:off x="5004048" y="3574320"/>
                <a:ext cx="3384376" cy="1487458"/>
              </a:xfrm>
              <a:prstGeom prst="rect">
                <a:avLst/>
              </a:prstGeom>
              <a:blipFill>
                <a:blip r:embed="rId10"/>
                <a:stretch>
                  <a:fillRect l="-1622" t="-2459" r="-1441"/>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10" name="9 CuadroTexto"/>
              <p:cNvSpPr txBox="1"/>
              <p:nvPr/>
            </p:nvSpPr>
            <p:spPr>
              <a:xfrm>
                <a:off x="323527" y="476672"/>
                <a:ext cx="8424935" cy="1220591"/>
              </a:xfrm>
              <a:prstGeom prst="rect">
                <a:avLst/>
              </a:prstGeom>
              <a:solidFill>
                <a:schemeClr val="accent6">
                  <a:lumMod val="20000"/>
                  <a:lumOff val="80000"/>
                </a:schemeClr>
              </a:solidFill>
            </p:spPr>
            <p:txBody>
              <a:bodyPr wrap="square" rtlCol="0">
                <a:spAutoFit/>
              </a:bodyPr>
              <a:lstStyle/>
              <a:p>
                <a:pPr marL="45720" lvl="0" algn="just">
                  <a:buClr>
                    <a:srgbClr val="F14124">
                      <a:lumMod val="75000"/>
                    </a:srgbClr>
                  </a:buClr>
                  <a:buSzPct val="130000"/>
                </a:pPr>
                <a:r>
                  <a:rPr lang="es-AR" i="1" dirty="0" smtClean="0">
                    <a:solidFill>
                      <a:prstClr val="black">
                        <a:lumMod val="75000"/>
                        <a:lumOff val="25000"/>
                      </a:prstClr>
                    </a:solidFill>
                    <a:latin typeface="+mj-lt"/>
                  </a:rPr>
                  <a:t>Si </a:t>
                </a:r>
                <a:r>
                  <a:rPr lang="es-AR" i="1" dirty="0">
                    <a:solidFill>
                      <a:prstClr val="black">
                        <a:lumMod val="75000"/>
                        <a:lumOff val="25000"/>
                      </a:prstClr>
                    </a:solidFill>
                    <a:latin typeface="Times New Roman" panose="02020603050405020304" pitchFamily="18" charset="0"/>
                    <a:cs typeface="Times New Roman" panose="02020603050405020304" pitchFamily="18" charset="0"/>
                  </a:rPr>
                  <a:t>X</a:t>
                </a:r>
                <a:r>
                  <a:rPr lang="es-AR" i="1" dirty="0">
                    <a:solidFill>
                      <a:prstClr val="black">
                        <a:lumMod val="75000"/>
                        <a:lumOff val="25000"/>
                      </a:prstClr>
                    </a:solidFill>
                    <a:latin typeface="+mj-lt"/>
                  </a:rPr>
                  <a:t> es una variable, </a:t>
                </a:r>
                <a14:m>
                  <m:oMath xmlns:m="http://schemas.openxmlformats.org/officeDocument/2006/math">
                    <m:r>
                      <a:rPr lang="es-AR" i="1">
                        <a:solidFill>
                          <a:prstClr val="black">
                            <a:lumMod val="75000"/>
                            <a:lumOff val="25000"/>
                          </a:prstClr>
                        </a:solidFill>
                        <a:latin typeface="Cambria Math"/>
                        <a:ea typeface="Cambria Math" panose="02040503050406030204" pitchFamily="18" charset="0"/>
                      </a:rPr>
                      <m:t>𝜇</m:t>
                    </m:r>
                  </m:oMath>
                </a14:m>
                <a:r>
                  <a:rPr lang="es-AR" i="1" dirty="0">
                    <a:solidFill>
                      <a:prstClr val="black">
                        <a:lumMod val="75000"/>
                        <a:lumOff val="25000"/>
                      </a:prstClr>
                    </a:solidFill>
                    <a:latin typeface="+mj-lt"/>
                  </a:rPr>
                  <a:t> la media de sus valores y </a:t>
                </a:r>
                <a14:m>
                  <m:oMath xmlns:m="http://schemas.openxmlformats.org/officeDocument/2006/math">
                    <m:sSup>
                      <m:sSupPr>
                        <m:ctrlPr>
                          <a:rPr lang="es-AR" i="1">
                            <a:solidFill>
                              <a:prstClr val="black">
                                <a:lumMod val="75000"/>
                                <a:lumOff val="25000"/>
                              </a:prstClr>
                            </a:solidFill>
                            <a:latin typeface="Cambria Math" panose="02040503050406030204" pitchFamily="18" charset="0"/>
                            <a:ea typeface="Cambria Math" panose="02040503050406030204" pitchFamily="18" charset="0"/>
                          </a:rPr>
                        </m:ctrlPr>
                      </m:sSupPr>
                      <m:e>
                        <m:r>
                          <a:rPr lang="es-AR" i="1">
                            <a:solidFill>
                              <a:prstClr val="black">
                                <a:lumMod val="75000"/>
                                <a:lumOff val="25000"/>
                              </a:prstClr>
                            </a:solidFill>
                            <a:latin typeface="Cambria Math"/>
                            <a:ea typeface="Cambria Math" panose="02040503050406030204" pitchFamily="18" charset="0"/>
                          </a:rPr>
                          <m:t>𝜎</m:t>
                        </m:r>
                      </m:e>
                      <m:sup>
                        <m:r>
                          <a:rPr lang="es-ES" i="1">
                            <a:solidFill>
                              <a:prstClr val="black">
                                <a:lumMod val="75000"/>
                                <a:lumOff val="25000"/>
                              </a:prstClr>
                            </a:solidFill>
                            <a:latin typeface="Cambria Math"/>
                            <a:ea typeface="Cambria Math" panose="02040503050406030204" pitchFamily="18" charset="0"/>
                          </a:rPr>
                          <m:t>2</m:t>
                        </m:r>
                      </m:sup>
                    </m:sSup>
                  </m:oMath>
                </a14:m>
                <a:r>
                  <a:rPr lang="es-AR" i="1" dirty="0">
                    <a:solidFill>
                      <a:prstClr val="black">
                        <a:lumMod val="75000"/>
                        <a:lumOff val="25000"/>
                      </a:prstClr>
                    </a:solidFill>
                    <a:latin typeface="+mj-lt"/>
                  </a:rPr>
                  <a:t> su varianza, la media </a:t>
                </a:r>
                <a14:m>
                  <m:oMath xmlns:m="http://schemas.openxmlformats.org/officeDocument/2006/math">
                    <m:acc>
                      <m:accPr>
                        <m:chr m:val="̅"/>
                        <m:ctrlPr>
                          <a:rPr lang="es-AR" i="1">
                            <a:solidFill>
                              <a:prstClr val="black">
                                <a:lumMod val="75000"/>
                                <a:lumOff val="25000"/>
                              </a:prstClr>
                            </a:solidFill>
                            <a:latin typeface="Cambria Math" panose="02040503050406030204" pitchFamily="18" charset="0"/>
                          </a:rPr>
                        </m:ctrlPr>
                      </m:accPr>
                      <m:e>
                        <m:r>
                          <m:rPr>
                            <m:nor/>
                          </m:rPr>
                          <a:rPr lang="es-AR" i="1" dirty="0">
                            <a:solidFill>
                              <a:prstClr val="black">
                                <a:lumMod val="75000"/>
                                <a:lumOff val="25000"/>
                              </a:prstClr>
                            </a:solidFill>
                            <a:latin typeface="Times New Roman" panose="02020603050405020304" pitchFamily="18" charset="0"/>
                            <a:cs typeface="Times New Roman" panose="02020603050405020304" pitchFamily="18" charset="0"/>
                          </a:rPr>
                          <m:t>X</m:t>
                        </m:r>
                      </m:e>
                    </m:acc>
                  </m:oMath>
                </a14:m>
                <a:r>
                  <a:rPr lang="es-AR" i="1" dirty="0">
                    <a:solidFill>
                      <a:prstClr val="black">
                        <a:lumMod val="75000"/>
                        <a:lumOff val="25000"/>
                      </a:prstClr>
                    </a:solidFill>
                    <a:latin typeface="+mj-lt"/>
                  </a:rPr>
                  <a:t> de muestras de </a:t>
                </a:r>
                <a:r>
                  <a:rPr lang="es-AR" i="1" dirty="0">
                    <a:solidFill>
                      <a:prstClr val="black">
                        <a:lumMod val="75000"/>
                        <a:lumOff val="25000"/>
                      </a:prstClr>
                    </a:solidFill>
                    <a:latin typeface="+mj-lt"/>
                    <a:cs typeface="Times New Roman" panose="02020603050405020304" pitchFamily="18" charset="0"/>
                  </a:rPr>
                  <a:t>n</a:t>
                </a:r>
                <a:r>
                  <a:rPr lang="es-AR" i="1" dirty="0">
                    <a:solidFill>
                      <a:prstClr val="black">
                        <a:lumMod val="75000"/>
                        <a:lumOff val="25000"/>
                      </a:prstClr>
                    </a:solidFill>
                    <a:latin typeface="+mj-lt"/>
                  </a:rPr>
                  <a:t> observaciones es una variable que tiene distribución </a:t>
                </a:r>
                <a:r>
                  <a:rPr lang="es-AR" b="1" i="1" dirty="0">
                    <a:solidFill>
                      <a:prstClr val="black">
                        <a:lumMod val="75000"/>
                        <a:lumOff val="25000"/>
                      </a:prstClr>
                    </a:solidFill>
                    <a:latin typeface="+mj-lt"/>
                  </a:rPr>
                  <a:t>aproximadamente</a:t>
                </a:r>
                <a:r>
                  <a:rPr lang="es-AR" i="1" dirty="0">
                    <a:solidFill>
                      <a:prstClr val="black">
                        <a:lumMod val="75000"/>
                        <a:lumOff val="25000"/>
                      </a:prstClr>
                    </a:solidFill>
                    <a:latin typeface="+mj-lt"/>
                  </a:rPr>
                  <a:t> normal con la misma media </a:t>
                </a:r>
                <a14:m>
                  <m:oMath xmlns:m="http://schemas.openxmlformats.org/officeDocument/2006/math">
                    <m:r>
                      <a:rPr lang="es-AR" i="1">
                        <a:solidFill>
                          <a:prstClr val="black">
                            <a:lumMod val="75000"/>
                            <a:lumOff val="25000"/>
                          </a:prstClr>
                        </a:solidFill>
                        <a:latin typeface="Cambria Math"/>
                        <a:ea typeface="Cambria Math" panose="02040503050406030204" pitchFamily="18" charset="0"/>
                      </a:rPr>
                      <m:t>𝜇</m:t>
                    </m:r>
                  </m:oMath>
                </a14:m>
                <a:r>
                  <a:rPr lang="es-AR" i="1" dirty="0">
                    <a:solidFill>
                      <a:prstClr val="black">
                        <a:lumMod val="75000"/>
                        <a:lumOff val="25000"/>
                      </a:prstClr>
                    </a:solidFill>
                    <a:latin typeface="+mj-lt"/>
                  </a:rPr>
                  <a:t> y la n-</a:t>
                </a:r>
                <a:r>
                  <a:rPr lang="es-AR" i="1" dirty="0" err="1">
                    <a:solidFill>
                      <a:prstClr val="black">
                        <a:lumMod val="75000"/>
                        <a:lumOff val="25000"/>
                      </a:prstClr>
                    </a:solidFill>
                    <a:latin typeface="+mj-lt"/>
                  </a:rPr>
                  <a:t>ésima</a:t>
                </a:r>
                <a:r>
                  <a:rPr lang="es-AR" i="1" dirty="0">
                    <a:solidFill>
                      <a:prstClr val="black">
                        <a:lumMod val="75000"/>
                        <a:lumOff val="25000"/>
                      </a:prstClr>
                    </a:solidFill>
                    <a:latin typeface="+mj-lt"/>
                  </a:rPr>
                  <a:t> parte de la varianza de </a:t>
                </a:r>
                <a:r>
                  <a:rPr lang="es-AR" i="1" dirty="0">
                    <a:solidFill>
                      <a:prstClr val="black">
                        <a:lumMod val="75000"/>
                        <a:lumOff val="25000"/>
                      </a:prstClr>
                    </a:solidFill>
                    <a:latin typeface="Times New Roman" panose="02020603050405020304" pitchFamily="18" charset="0"/>
                    <a:cs typeface="Times New Roman" panose="02020603050405020304" pitchFamily="18" charset="0"/>
                  </a:rPr>
                  <a:t>X</a:t>
                </a:r>
                <a:r>
                  <a:rPr lang="es-AR" i="1" dirty="0" smtClean="0">
                    <a:solidFill>
                      <a:prstClr val="black">
                        <a:lumMod val="75000"/>
                        <a:lumOff val="25000"/>
                      </a:prstClr>
                    </a:solidFill>
                    <a:latin typeface="+mj-lt"/>
                  </a:rPr>
                  <a:t>.  </a:t>
                </a:r>
                <a:endParaRPr lang="es-AR" i="1" dirty="0">
                  <a:solidFill>
                    <a:prstClr val="black">
                      <a:lumMod val="75000"/>
                      <a:lumOff val="25000"/>
                    </a:prstClr>
                  </a:solidFill>
                  <a:latin typeface="+mj-lt"/>
                </a:endParaRPr>
              </a:p>
            </p:txBody>
          </p:sp>
        </mc:Choice>
        <mc:Fallback xmlns="">
          <p:sp>
            <p:nvSpPr>
              <p:cNvPr id="10" name="9 CuadroTexto"/>
              <p:cNvSpPr txBox="1">
                <a:spLocks noRot="1" noChangeAspect="1" noMove="1" noResize="1" noEditPoints="1" noAdjustHandles="1" noChangeArrowheads="1" noChangeShapeType="1" noTextEdit="1"/>
              </p:cNvSpPr>
              <p:nvPr/>
            </p:nvSpPr>
            <p:spPr>
              <a:xfrm>
                <a:off x="323527" y="476672"/>
                <a:ext cx="8424935" cy="1220591"/>
              </a:xfrm>
              <a:prstGeom prst="rect">
                <a:avLst/>
              </a:prstGeom>
              <a:blipFill>
                <a:blip r:embed="rId11"/>
                <a:stretch>
                  <a:fillRect t="-3000" r="-651" b="-5500"/>
                </a:stretch>
              </a:blipFill>
            </p:spPr>
            <p:txBody>
              <a:bodyPr/>
              <a:lstStyle/>
              <a:p>
                <a:r>
                  <a:rPr lang="es-ES">
                    <a:noFill/>
                  </a:rPr>
                  <a:t> </a:t>
                </a:r>
              </a:p>
            </p:txBody>
          </p:sp>
        </mc:Fallback>
      </mc:AlternateContent>
      <p:pic>
        <p:nvPicPr>
          <p:cNvPr id="14" name="Imagen 13"/>
          <p:cNvPicPr>
            <a:picLocks noChangeAspect="1"/>
          </p:cNvPicPr>
          <p:nvPr/>
        </p:nvPicPr>
        <p:blipFill>
          <a:blip r:embed="rId12"/>
          <a:stretch>
            <a:fillRect/>
          </a:stretch>
        </p:blipFill>
        <p:spPr>
          <a:xfrm>
            <a:off x="449322" y="3075046"/>
            <a:ext cx="3409950" cy="2105025"/>
          </a:xfrm>
          <a:prstGeom prst="rect">
            <a:avLst/>
          </a:prstGeom>
        </p:spPr>
      </p:pic>
      <p:cxnSp>
        <p:nvCxnSpPr>
          <p:cNvPr id="15" name="Conector recto 14">
            <a:extLst>
              <a:ext uri="{FF2B5EF4-FFF2-40B4-BE49-F238E27FC236}">
                <a16:creationId xmlns:a16="http://schemas.microsoft.com/office/drawing/2014/main" id="{1726CB3E-59A7-4CA8-A0ED-1584C839021C}"/>
              </a:ext>
            </a:extLst>
          </p:cNvPr>
          <p:cNvCxnSpPr>
            <a:cxnSpLocks/>
          </p:cNvCxnSpPr>
          <p:nvPr/>
        </p:nvCxnSpPr>
        <p:spPr>
          <a:xfrm>
            <a:off x="2225667" y="3405750"/>
            <a:ext cx="34680" cy="1774321"/>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1" name="CuadroTexto 20">
                <a:extLst>
                  <a:ext uri="{FF2B5EF4-FFF2-40B4-BE49-F238E27FC236}">
                    <a16:creationId xmlns:a16="http://schemas.microsoft.com/office/drawing/2014/main" id="{4DB021B4-5606-4C1B-803E-E13A70DCAA8A}"/>
                  </a:ext>
                </a:extLst>
              </p:cNvPr>
              <p:cNvSpPr txBox="1"/>
              <p:nvPr/>
            </p:nvSpPr>
            <p:spPr>
              <a:xfrm>
                <a:off x="697798" y="3319825"/>
                <a:ext cx="1456499" cy="488660"/>
              </a:xfrm>
              <a:prstGeom prst="rect">
                <a:avLst/>
              </a:prstGeom>
              <a:noFill/>
            </p:spPr>
            <p:txBody>
              <a:bodyPr wrap="square" rtlCol="0">
                <a:spAutoFit/>
              </a:bodyPr>
              <a:lstStyle/>
              <a:p>
                <a14:m>
                  <m:oMath xmlns:m="http://schemas.openxmlformats.org/officeDocument/2006/math">
                    <m:acc>
                      <m:accPr>
                        <m:chr m:val="̅"/>
                        <m:ctrlPr>
                          <a:rPr lang="es-AR" i="1">
                            <a:latin typeface="Cambria Math" panose="02040503050406030204" pitchFamily="18" charset="0"/>
                          </a:rPr>
                        </m:ctrlPr>
                      </m:accPr>
                      <m:e>
                        <m:r>
                          <m:rPr>
                            <m:nor/>
                          </m:rPr>
                          <a:rPr lang="es-ES" b="0" i="0" smtClean="0">
                            <a:latin typeface="Cambria Math"/>
                          </a:rPr>
                          <m:t> </m:t>
                        </m:r>
                        <m:r>
                          <m:rPr>
                            <m:nor/>
                          </m:rPr>
                          <a:rPr lang="es-AR" dirty="0" smtClean="0">
                            <a:solidFill>
                              <a:srgbClr val="002060"/>
                            </a:solidFill>
                            <a:latin typeface="Cambria Math" panose="02040503050406030204" pitchFamily="18" charset="0"/>
                            <a:ea typeface="Cambria Math" panose="02040503050406030204" pitchFamily="18" charset="0"/>
                          </a:rPr>
                          <m:t>X</m:t>
                        </m:r>
                        <m:r>
                          <m:rPr>
                            <m:nor/>
                          </m:rPr>
                          <a:rPr lang="es-ES" b="0" i="0" dirty="0" smtClean="0">
                            <a:solidFill>
                              <a:srgbClr val="002060"/>
                            </a:solidFill>
                            <a:latin typeface="Cambria Math" panose="02040503050406030204" pitchFamily="18" charset="0"/>
                            <a:ea typeface="Cambria Math" panose="02040503050406030204" pitchFamily="18" charset="0"/>
                          </a:rPr>
                          <m:t> </m:t>
                        </m:r>
                      </m:e>
                    </m:acc>
                    <m:r>
                      <a:rPr lang="es-ES" i="1" smtClean="0">
                        <a:solidFill>
                          <a:srgbClr val="002060"/>
                        </a:solidFill>
                        <a:latin typeface="Cambria Math" panose="02040503050406030204" pitchFamily="18" charset="0"/>
                        <a:ea typeface="Cambria Math" panose="02040503050406030204" pitchFamily="18" charset="0"/>
                        <a:sym typeface="Symbol" panose="05050102010706020507" pitchFamily="18" charset="2"/>
                      </a:rPr>
                      <m:t></m:t>
                    </m:r>
                    <m:r>
                      <a:rPr lang="es-ES" i="1">
                        <a:solidFill>
                          <a:srgbClr val="002060"/>
                        </a:solidFill>
                        <a:latin typeface="Cambria Math" panose="02040503050406030204" pitchFamily="18" charset="0"/>
                        <a:ea typeface="Cambria Math" panose="02040503050406030204" pitchFamily="18" charset="0"/>
                      </a:rPr>
                      <m:t> </m:t>
                    </m:r>
                    <m:r>
                      <a:rPr lang="es-ES" i="1">
                        <a:solidFill>
                          <a:srgbClr val="002060"/>
                        </a:solidFill>
                        <a:latin typeface="Cambria Math" panose="02040503050406030204" pitchFamily="18" charset="0"/>
                        <a:ea typeface="Cambria Math" panose="02040503050406030204" pitchFamily="18" charset="0"/>
                      </a:rPr>
                      <m:t>𝑁</m:t>
                    </m:r>
                    <m:r>
                      <a:rPr lang="es-ES" i="1">
                        <a:solidFill>
                          <a:srgbClr val="002060"/>
                        </a:solidFill>
                        <a:latin typeface="Cambria Math" panose="02040503050406030204" pitchFamily="18" charset="0"/>
                        <a:ea typeface="Cambria Math" panose="02040503050406030204" pitchFamily="18" charset="0"/>
                      </a:rPr>
                      <m:t>(</m:t>
                    </m:r>
                    <m:r>
                      <a:rPr lang="es-AR" i="1">
                        <a:solidFill>
                          <a:srgbClr val="002060"/>
                        </a:solidFill>
                        <a:latin typeface="Cambria Math" panose="02040503050406030204" pitchFamily="18" charset="0"/>
                        <a:ea typeface="Cambria Math" panose="02040503050406030204" pitchFamily="18" charset="0"/>
                      </a:rPr>
                      <m:t>𝜇</m:t>
                    </m:r>
                  </m:oMath>
                </a14:m>
                <a:r>
                  <a:rPr lang="es-AR" dirty="0">
                    <a:solidFill>
                      <a:srgbClr val="002060"/>
                    </a:solidFill>
                  </a:rPr>
                  <a:t>;</a:t>
                </a:r>
                <a14:m>
                  <m:oMath xmlns:m="http://schemas.openxmlformats.org/officeDocument/2006/math">
                    <m:f>
                      <m:fPr>
                        <m:ctrlPr>
                          <a:rPr lang="es-AR" i="1">
                            <a:solidFill>
                              <a:prstClr val="black">
                                <a:lumMod val="75000"/>
                                <a:lumOff val="25000"/>
                              </a:prstClr>
                            </a:solidFill>
                            <a:latin typeface="Cambria Math" panose="02040503050406030204" pitchFamily="18" charset="0"/>
                          </a:rPr>
                        </m:ctrlPr>
                      </m:fPr>
                      <m:num>
                        <m:r>
                          <a:rPr lang="es-AR" i="1">
                            <a:solidFill>
                              <a:prstClr val="black">
                                <a:lumMod val="75000"/>
                                <a:lumOff val="25000"/>
                              </a:prstClr>
                            </a:solidFill>
                            <a:latin typeface="Cambria Math"/>
                            <a:ea typeface="Cambria Math"/>
                          </a:rPr>
                          <m:t>𝜎</m:t>
                        </m:r>
                      </m:num>
                      <m:den>
                        <m:rad>
                          <m:radPr>
                            <m:degHide m:val="on"/>
                            <m:ctrlPr>
                              <a:rPr lang="es-AR" i="1">
                                <a:solidFill>
                                  <a:prstClr val="black">
                                    <a:lumMod val="75000"/>
                                    <a:lumOff val="25000"/>
                                  </a:prstClr>
                                </a:solidFill>
                                <a:latin typeface="Cambria Math" panose="02040503050406030204" pitchFamily="18" charset="0"/>
                              </a:rPr>
                            </m:ctrlPr>
                          </m:radPr>
                          <m:deg/>
                          <m:e>
                            <m:r>
                              <a:rPr lang="es-ES" i="1">
                                <a:solidFill>
                                  <a:prstClr val="black">
                                    <a:lumMod val="75000"/>
                                    <a:lumOff val="25000"/>
                                  </a:prstClr>
                                </a:solidFill>
                                <a:latin typeface="Cambria Math"/>
                              </a:rPr>
                              <m:t>𝑛</m:t>
                            </m:r>
                          </m:e>
                        </m:rad>
                      </m:den>
                    </m:f>
                  </m:oMath>
                </a14:m>
                <a:r>
                  <a:rPr lang="es-AR" dirty="0">
                    <a:solidFill>
                      <a:srgbClr val="002060"/>
                    </a:solidFill>
                  </a:rPr>
                  <a:t>) </a:t>
                </a:r>
              </a:p>
            </p:txBody>
          </p:sp>
        </mc:Choice>
        <mc:Fallback>
          <p:sp>
            <p:nvSpPr>
              <p:cNvPr id="21" name="CuadroTexto 20">
                <a:extLst>
                  <a:ext uri="{FF2B5EF4-FFF2-40B4-BE49-F238E27FC236}">
                    <a16:creationId xmlns:a16="http://schemas.microsoft.com/office/drawing/2014/main" id="{4DB021B4-5606-4C1B-803E-E13A70DCAA8A}"/>
                  </a:ext>
                </a:extLst>
              </p:cNvPr>
              <p:cNvSpPr txBox="1">
                <a:spLocks noRot="1" noChangeAspect="1" noMove="1" noResize="1" noEditPoints="1" noAdjustHandles="1" noChangeArrowheads="1" noChangeShapeType="1" noTextEdit="1"/>
              </p:cNvSpPr>
              <p:nvPr/>
            </p:nvSpPr>
            <p:spPr>
              <a:xfrm>
                <a:off x="697798" y="3319825"/>
                <a:ext cx="1456499" cy="488660"/>
              </a:xfrm>
              <a:prstGeom prst="rect">
                <a:avLst/>
              </a:prstGeom>
              <a:blipFill>
                <a:blip r:embed="rId13"/>
                <a:stretch>
                  <a:fillRect t="-2500" r="-2929"/>
                </a:stretch>
              </a:blipFill>
            </p:spPr>
            <p:txBody>
              <a:bodyPr/>
              <a:lstStyle/>
              <a:p>
                <a:r>
                  <a:rPr lang="es-ES">
                    <a:noFill/>
                  </a:rPr>
                  <a:t> </a:t>
                </a:r>
              </a:p>
            </p:txBody>
          </p:sp>
        </mc:Fallback>
      </mc:AlternateContent>
    </p:spTree>
    <p:extLst>
      <p:ext uri="{BB962C8B-B14F-4D97-AF65-F5344CB8AC3E}">
        <p14:creationId xmlns:p14="http://schemas.microsoft.com/office/powerpoint/2010/main" val="18127987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6F082931-925A-45E9-80DE-5A7C3B1D021A}"/>
                  </a:ext>
                </a:extLst>
              </p:cNvPr>
              <p:cNvSpPr>
                <a:spLocks noGrp="1"/>
              </p:cNvSpPr>
              <p:nvPr>
                <p:ph sz="quarter" idx="13"/>
              </p:nvPr>
            </p:nvSpPr>
            <p:spPr>
              <a:xfrm>
                <a:off x="827584" y="731520"/>
                <a:ext cx="7704856" cy="4425672"/>
              </a:xfrm>
            </p:spPr>
            <p:txBody>
              <a:bodyPr>
                <a:normAutofit/>
              </a:bodyPr>
              <a:lstStyle/>
              <a:p>
                <a:pPr marL="45720" indent="0" algn="just">
                  <a:spcBef>
                    <a:spcPts val="2400"/>
                  </a:spcBef>
                  <a:spcAft>
                    <a:spcPts val="0"/>
                  </a:spcAft>
                  <a:buNone/>
                </a:pPr>
                <a:r>
                  <a:rPr lang="es-AR" sz="2000" dirty="0" smtClean="0">
                    <a:solidFill>
                      <a:schemeClr val="tx1"/>
                    </a:solidFill>
                    <a:ea typeface="Cambria Math" panose="02040503050406030204" pitchFamily="18" charset="0"/>
                  </a:rPr>
                  <a:t>Estandarizando </a:t>
                </a:r>
                <a14:m>
                  <m:oMath xmlns:m="http://schemas.openxmlformats.org/officeDocument/2006/math">
                    <m:acc>
                      <m:accPr>
                        <m:chr m:val="̅"/>
                        <m:ctrlPr>
                          <a:rPr lang="es-AR" sz="2100" i="1">
                            <a:solidFill>
                              <a:schemeClr val="tx1"/>
                            </a:solidFill>
                            <a:latin typeface="Cambria Math" panose="02040503050406030204" pitchFamily="18" charset="0"/>
                            <a:ea typeface="Cambria Math" panose="02040503050406030204" pitchFamily="18" charset="0"/>
                          </a:rPr>
                        </m:ctrlPr>
                      </m:accPr>
                      <m:e>
                        <m:r>
                          <m:rPr>
                            <m:nor/>
                          </m:rPr>
                          <a:rPr lang="es-AR" sz="2100" i="1" dirty="0">
                            <a:solidFill>
                              <a:schemeClr val="tx1"/>
                            </a:solidFill>
                            <a:latin typeface="Times New Roman" panose="02020603050405020304" pitchFamily="18" charset="0"/>
                            <a:ea typeface="Cambria Math" panose="02040503050406030204" pitchFamily="18" charset="0"/>
                            <a:cs typeface="Times New Roman" panose="02020603050405020304" pitchFamily="18" charset="0"/>
                          </a:rPr>
                          <m:t>X</m:t>
                        </m:r>
                      </m:e>
                    </m:acc>
                    <m:r>
                      <a:rPr lang="es-ES" sz="2100" dirty="0">
                        <a:solidFill>
                          <a:schemeClr val="tx1"/>
                        </a:solidFill>
                        <a:latin typeface="Cambria Math"/>
                        <a:ea typeface="Cambria Math" panose="02040503050406030204" pitchFamily="18" charset="0"/>
                      </a:rPr>
                      <m:t> </m:t>
                    </m:r>
                    <m:r>
                      <a:rPr lang="es-ES" sz="2100" b="0" i="0" dirty="0" smtClean="0">
                        <a:solidFill>
                          <a:schemeClr val="tx1"/>
                        </a:solidFill>
                        <a:latin typeface="Cambria Math"/>
                        <a:ea typeface="Cambria Math" panose="02040503050406030204" pitchFamily="18" charset="0"/>
                      </a:rPr>
                      <m:t>   </m:t>
                    </m:r>
                    <m:r>
                      <m:rPr>
                        <m:sty m:val="p"/>
                      </m:rPr>
                      <a:rPr lang="es-ES" sz="2100" b="0" i="0" dirty="0" smtClean="0">
                        <a:solidFill>
                          <a:schemeClr val="tx1"/>
                        </a:solidFill>
                        <a:latin typeface="Cambria Math"/>
                        <a:ea typeface="Cambria Math" panose="02040503050406030204" pitchFamily="18" charset="0"/>
                      </a:rPr>
                      <m:t>resulta</m:t>
                    </m:r>
                    <m:r>
                      <a:rPr lang="es-ES" sz="2100" b="0" i="0" dirty="0" smtClean="0">
                        <a:solidFill>
                          <a:schemeClr val="tx1"/>
                        </a:solidFill>
                        <a:latin typeface="Cambria Math"/>
                        <a:ea typeface="Cambria Math" panose="02040503050406030204" pitchFamily="18" charset="0"/>
                      </a:rPr>
                      <m:t>    </m:t>
                    </m:r>
                    <m:r>
                      <m:rPr>
                        <m:sty m:val="p"/>
                      </m:rPr>
                      <a:rPr lang="es-ES" sz="2100" b="0" i="0" dirty="0" smtClean="0">
                        <a:solidFill>
                          <a:schemeClr val="tx1"/>
                        </a:solidFill>
                        <a:latin typeface="Cambria Math"/>
                        <a:ea typeface="Cambria Math" panose="02040503050406030204" pitchFamily="18" charset="0"/>
                      </a:rPr>
                      <m:t>que</m:t>
                    </m:r>
                    <m:r>
                      <a:rPr lang="es-ES" sz="2100" b="0" i="0" dirty="0" smtClean="0">
                        <a:solidFill>
                          <a:schemeClr val="tx1"/>
                        </a:solidFill>
                        <a:latin typeface="Cambria Math"/>
                        <a:ea typeface="Cambria Math" panose="02040503050406030204" pitchFamily="18" charset="0"/>
                      </a:rPr>
                      <m:t>    </m:t>
                    </m:r>
                    <m:f>
                      <m:fPr>
                        <m:ctrlPr>
                          <a:rPr lang="es-AR" sz="2100" i="1">
                            <a:solidFill>
                              <a:schemeClr val="tx1"/>
                            </a:solidFill>
                            <a:latin typeface="Cambria Math" panose="02040503050406030204" pitchFamily="18" charset="0"/>
                            <a:ea typeface="Cambria Math" panose="02040503050406030204" pitchFamily="18" charset="0"/>
                          </a:rPr>
                        </m:ctrlPr>
                      </m:fPr>
                      <m:num>
                        <m:acc>
                          <m:accPr>
                            <m:chr m:val="̅"/>
                            <m:ctrlPr>
                              <a:rPr lang="es-AR" sz="2100" i="1" dirty="0">
                                <a:solidFill>
                                  <a:schemeClr val="tx1"/>
                                </a:solidFill>
                                <a:latin typeface="Cambria Math" panose="02040503050406030204" pitchFamily="18" charset="0"/>
                                <a:ea typeface="Cambria Math" panose="02040503050406030204" pitchFamily="18" charset="0"/>
                              </a:rPr>
                            </m:ctrlPr>
                          </m:accPr>
                          <m:e>
                            <m:r>
                              <a:rPr lang="es-ES" sz="2100" dirty="0">
                                <a:solidFill>
                                  <a:schemeClr val="tx1"/>
                                </a:solidFill>
                                <a:latin typeface="Cambria Math"/>
                                <a:ea typeface="Cambria Math" panose="02040503050406030204" pitchFamily="18" charset="0"/>
                              </a:rPr>
                              <m:t>𝑋</m:t>
                            </m:r>
                          </m:e>
                        </m:acc>
                        <m:r>
                          <a:rPr lang="es-ES" sz="2100" dirty="0">
                            <a:solidFill>
                              <a:schemeClr val="tx1"/>
                            </a:solidFill>
                            <a:latin typeface="Cambria Math"/>
                            <a:ea typeface="Cambria Math" panose="02040503050406030204" pitchFamily="18" charset="0"/>
                          </a:rPr>
                          <m:t>−</m:t>
                        </m:r>
                        <m:r>
                          <m:rPr>
                            <m:sty m:val="p"/>
                          </m:rPr>
                          <a:rPr lang="es-AR" sz="2100">
                            <a:solidFill>
                              <a:schemeClr val="tx1"/>
                            </a:solidFill>
                            <a:latin typeface="Cambria Math"/>
                            <a:ea typeface="Cambria Math" panose="02040503050406030204" pitchFamily="18" charset="0"/>
                          </a:rPr>
                          <m:t>μ</m:t>
                        </m:r>
                      </m:num>
                      <m:den>
                        <m:f>
                          <m:fPr>
                            <m:ctrlPr>
                              <a:rPr lang="es-AR" sz="2100" i="1">
                                <a:solidFill>
                                  <a:schemeClr val="tx1"/>
                                </a:solidFill>
                                <a:latin typeface="Cambria Math" panose="02040503050406030204" pitchFamily="18" charset="0"/>
                                <a:ea typeface="Cambria Math" panose="02040503050406030204" pitchFamily="18" charset="0"/>
                              </a:rPr>
                            </m:ctrlPr>
                          </m:fPr>
                          <m:num>
                            <m:r>
                              <m:rPr>
                                <m:sty m:val="p"/>
                              </m:rPr>
                              <a:rPr lang="es-AR" sz="2100">
                                <a:solidFill>
                                  <a:schemeClr val="tx1"/>
                                </a:solidFill>
                                <a:latin typeface="Cambria Math"/>
                                <a:ea typeface="Cambria Math" panose="02040503050406030204" pitchFamily="18" charset="0"/>
                              </a:rPr>
                              <m:t>σ</m:t>
                            </m:r>
                          </m:num>
                          <m:den>
                            <m:rad>
                              <m:radPr>
                                <m:degHide m:val="on"/>
                                <m:ctrlPr>
                                  <a:rPr lang="es-AR" sz="2100" i="1">
                                    <a:solidFill>
                                      <a:schemeClr val="tx1"/>
                                    </a:solidFill>
                                    <a:latin typeface="Cambria Math" panose="02040503050406030204" pitchFamily="18" charset="0"/>
                                    <a:ea typeface="Cambria Math" panose="02040503050406030204" pitchFamily="18" charset="0"/>
                                  </a:rPr>
                                </m:ctrlPr>
                              </m:radPr>
                              <m:deg/>
                              <m:e>
                                <m:r>
                                  <m:rPr>
                                    <m:sty m:val="p"/>
                                  </m:rPr>
                                  <a:rPr lang="es-ES" sz="2100">
                                    <a:solidFill>
                                      <a:schemeClr val="tx1"/>
                                    </a:solidFill>
                                    <a:latin typeface="Cambria Math"/>
                                    <a:ea typeface="Cambria Math" panose="02040503050406030204" pitchFamily="18" charset="0"/>
                                  </a:rPr>
                                  <m:t>n</m:t>
                                </m:r>
                              </m:e>
                            </m:rad>
                          </m:den>
                        </m:f>
                      </m:den>
                    </m:f>
                  </m:oMath>
                </a14:m>
                <a:r>
                  <a:rPr lang="es-AR" sz="2000" dirty="0">
                    <a:solidFill>
                      <a:schemeClr val="tx1"/>
                    </a:solidFill>
                    <a:latin typeface="+mj-lt"/>
                    <a:ea typeface="Cambria Math" panose="02040503050406030204" pitchFamily="18" charset="0"/>
                  </a:rPr>
                  <a:t>  tiene aproximadamente distribución normal estándar.</a:t>
                </a:r>
              </a:p>
              <a:p>
                <a:pPr marL="45720" indent="0" algn="just">
                  <a:spcBef>
                    <a:spcPts val="2400"/>
                  </a:spcBef>
                  <a:spcAft>
                    <a:spcPts val="0"/>
                  </a:spcAft>
                  <a:buNone/>
                </a:pPr>
                <a14:m>
                  <m:oMath xmlns:m="http://schemas.openxmlformats.org/officeDocument/2006/math">
                    <m:f>
                      <m:fPr>
                        <m:ctrlPr>
                          <a:rPr lang="es-AR" sz="2400" i="1">
                            <a:latin typeface="Cambria Math" panose="02040503050406030204" pitchFamily="18" charset="0"/>
                            <a:ea typeface="Cambria Math" panose="02040503050406030204" pitchFamily="18" charset="0"/>
                          </a:rPr>
                        </m:ctrlPr>
                      </m:fPr>
                      <m:num>
                        <m:r>
                          <m:rPr>
                            <m:sty m:val="p"/>
                          </m:rPr>
                          <a:rPr lang="es-AR" sz="2400">
                            <a:latin typeface="Cambria Math" panose="02040503050406030204" pitchFamily="18" charset="0"/>
                            <a:ea typeface="Cambria Math" panose="02040503050406030204" pitchFamily="18" charset="0"/>
                          </a:rPr>
                          <m:t>σ</m:t>
                        </m:r>
                      </m:num>
                      <m:den>
                        <m:rad>
                          <m:radPr>
                            <m:degHide m:val="on"/>
                            <m:ctrlPr>
                              <a:rPr lang="es-AR" sz="2400" i="1">
                                <a:latin typeface="Cambria Math" panose="02040503050406030204" pitchFamily="18" charset="0"/>
                                <a:ea typeface="Cambria Math" panose="02040503050406030204" pitchFamily="18" charset="0"/>
                              </a:rPr>
                            </m:ctrlPr>
                          </m:radPr>
                          <m:deg/>
                          <m:e>
                            <m:r>
                              <m:rPr>
                                <m:sty m:val="p"/>
                              </m:rPr>
                              <a:rPr lang="es-ES" sz="2400">
                                <a:latin typeface="Cambria Math" panose="02040503050406030204" pitchFamily="18" charset="0"/>
                                <a:ea typeface="Cambria Math" panose="02040503050406030204" pitchFamily="18" charset="0"/>
                              </a:rPr>
                              <m:t>n</m:t>
                            </m:r>
                          </m:e>
                        </m:rad>
                      </m:den>
                    </m:f>
                  </m:oMath>
                </a14:m>
                <a:r>
                  <a:rPr lang="es-AR" sz="2000" dirty="0">
                    <a:solidFill>
                      <a:schemeClr val="tx1"/>
                    </a:solidFill>
                    <a:latin typeface="+mj-lt"/>
                    <a:ea typeface="Cambria Math" panose="02040503050406030204" pitchFamily="18" charset="0"/>
                  </a:rPr>
                  <a:t> es el desvío </a:t>
                </a:r>
                <a:r>
                  <a:rPr lang="es-AR" sz="2000" dirty="0" smtClean="0">
                    <a:solidFill>
                      <a:schemeClr val="tx1"/>
                    </a:solidFill>
                    <a:latin typeface="+mj-lt"/>
                    <a:ea typeface="Cambria Math" panose="02040503050406030204" pitchFamily="18" charset="0"/>
                  </a:rPr>
                  <a:t>estándar (o error estándar) </a:t>
                </a:r>
                <a:r>
                  <a:rPr lang="es-AR" sz="2000" dirty="0">
                    <a:solidFill>
                      <a:schemeClr val="tx1"/>
                    </a:solidFill>
                    <a:latin typeface="+mj-lt"/>
                    <a:ea typeface="Cambria Math" panose="02040503050406030204" pitchFamily="18" charset="0"/>
                  </a:rPr>
                  <a:t>de </a:t>
                </a:r>
                <a14:m>
                  <m:oMath xmlns:m="http://schemas.openxmlformats.org/officeDocument/2006/math">
                    <m:acc>
                      <m:accPr>
                        <m:chr m:val="̅"/>
                        <m:ctrlPr>
                          <a:rPr lang="es-AR" sz="2400" i="1">
                            <a:latin typeface="Cambria Math" panose="02040503050406030204" pitchFamily="18" charset="0"/>
                          </a:rPr>
                        </m:ctrlPr>
                      </m:accPr>
                      <m:e>
                        <m:r>
                          <m:rPr>
                            <m:nor/>
                          </m:rPr>
                          <a:rPr lang="es-AR" sz="2400" i="1" dirty="0">
                            <a:latin typeface="Times New Roman" panose="02020603050405020304" pitchFamily="18" charset="0"/>
                            <a:cs typeface="Times New Roman" panose="02020603050405020304" pitchFamily="18" charset="0"/>
                          </a:rPr>
                          <m:t>X</m:t>
                        </m:r>
                      </m:e>
                    </m:acc>
                  </m:oMath>
                </a14:m>
                <a:r>
                  <a:rPr lang="es-AR" sz="2400" dirty="0">
                    <a:solidFill>
                      <a:schemeClr val="tx1"/>
                    </a:solidFill>
                    <a:latin typeface="+mj-lt"/>
                    <a:ea typeface="Cambria Math" panose="02040503050406030204" pitchFamily="18" charset="0"/>
                  </a:rPr>
                  <a:t> </a:t>
                </a:r>
                <a:r>
                  <a:rPr lang="es-AR" sz="2000" dirty="0">
                    <a:solidFill>
                      <a:schemeClr val="tx1"/>
                    </a:solidFill>
                    <a:latin typeface="+mj-lt"/>
                    <a:ea typeface="Cambria Math" panose="02040503050406030204" pitchFamily="18" charset="0"/>
                  </a:rPr>
                  <a:t>. Cuando </a:t>
                </a:r>
                <a14:m>
                  <m:oMath xmlns:m="http://schemas.openxmlformats.org/officeDocument/2006/math">
                    <m:r>
                      <a:rPr lang="es-AR" sz="2400" i="1">
                        <a:latin typeface="Cambria Math" panose="02040503050406030204" pitchFamily="18" charset="0"/>
                        <a:ea typeface="Cambria Math" panose="02040503050406030204" pitchFamily="18" charset="0"/>
                      </a:rPr>
                      <m:t>𝜎</m:t>
                    </m:r>
                  </m:oMath>
                </a14:m>
                <a:r>
                  <a:rPr lang="es-AR" sz="2000" dirty="0">
                    <a:solidFill>
                      <a:schemeClr val="tx1"/>
                    </a:solidFill>
                    <a:latin typeface="+mj-lt"/>
                    <a:ea typeface="Cambria Math" panose="02040503050406030204" pitchFamily="18" charset="0"/>
                  </a:rPr>
                  <a:t> no se conoce se reemplaza por su estimador </a:t>
                </a:r>
                <a:r>
                  <a:rPr lang="es-AR" sz="2000" dirty="0" smtClean="0">
                    <a:solidFill>
                      <a:schemeClr val="tx1"/>
                    </a:solidFill>
                    <a:latin typeface="Cambria Math" panose="02040503050406030204" pitchFamily="18" charset="0"/>
                    <a:ea typeface="Cambria Math" panose="02040503050406030204" pitchFamily="18" charset="0"/>
                  </a:rPr>
                  <a:t>S</a:t>
                </a:r>
                <a:r>
                  <a:rPr lang="es-AR" sz="2000" dirty="0" smtClean="0">
                    <a:solidFill>
                      <a:schemeClr val="tx1"/>
                    </a:solidFill>
                    <a:latin typeface="+mj-lt"/>
                    <a:ea typeface="Cambria Math" panose="02040503050406030204" pitchFamily="18" charset="0"/>
                  </a:rPr>
                  <a:t> (la desviación estándar </a:t>
                </a:r>
                <a:r>
                  <a:rPr lang="es-AR" sz="2000" dirty="0" err="1" smtClean="0">
                    <a:solidFill>
                      <a:schemeClr val="tx1"/>
                    </a:solidFill>
                    <a:latin typeface="+mj-lt"/>
                    <a:ea typeface="Cambria Math" panose="02040503050406030204" pitchFamily="18" charset="0"/>
                  </a:rPr>
                  <a:t>muestral</a:t>
                </a:r>
                <a:r>
                  <a:rPr lang="es-AR" sz="2000" dirty="0" smtClean="0">
                    <a:solidFill>
                      <a:schemeClr val="tx1"/>
                    </a:solidFill>
                    <a:latin typeface="+mj-lt"/>
                    <a:ea typeface="Cambria Math" panose="02040503050406030204" pitchFamily="18" charset="0"/>
                  </a:rPr>
                  <a:t>) y se </a:t>
                </a:r>
                <a:r>
                  <a:rPr lang="es-AR" sz="2000" dirty="0">
                    <a:solidFill>
                      <a:schemeClr val="tx1"/>
                    </a:solidFill>
                    <a:latin typeface="+mj-lt"/>
                    <a:ea typeface="Cambria Math" panose="02040503050406030204" pitchFamily="18" charset="0"/>
                  </a:rPr>
                  <a:t>obtiene  </a:t>
                </a:r>
                <a14:m>
                  <m:oMath xmlns:m="http://schemas.openxmlformats.org/officeDocument/2006/math">
                    <m:f>
                      <m:fPr>
                        <m:ctrlPr>
                          <a:rPr lang="es-AR" sz="2400" i="1">
                            <a:latin typeface="Cambria Math" panose="02040503050406030204" pitchFamily="18" charset="0"/>
                            <a:ea typeface="Cambria Math" panose="02040503050406030204" pitchFamily="18" charset="0"/>
                          </a:rPr>
                        </m:ctrlPr>
                      </m:fPr>
                      <m:num>
                        <m:r>
                          <m:rPr>
                            <m:sty m:val="p"/>
                          </m:rPr>
                          <a:rPr lang="es-ES" sz="2400">
                            <a:latin typeface="Cambria Math" panose="02040503050406030204" pitchFamily="18" charset="0"/>
                            <a:ea typeface="Cambria Math" panose="02040503050406030204" pitchFamily="18" charset="0"/>
                          </a:rPr>
                          <m:t>S</m:t>
                        </m:r>
                      </m:num>
                      <m:den>
                        <m:rad>
                          <m:radPr>
                            <m:degHide m:val="on"/>
                            <m:ctrlPr>
                              <a:rPr lang="es-AR" sz="2400" i="1">
                                <a:latin typeface="Cambria Math" panose="02040503050406030204" pitchFamily="18" charset="0"/>
                                <a:ea typeface="Cambria Math" panose="02040503050406030204" pitchFamily="18" charset="0"/>
                              </a:rPr>
                            </m:ctrlPr>
                          </m:radPr>
                          <m:deg/>
                          <m:e>
                            <m:r>
                              <m:rPr>
                                <m:sty m:val="p"/>
                              </m:rPr>
                              <a:rPr lang="es-ES" sz="2400">
                                <a:latin typeface="Cambria Math" panose="02040503050406030204" pitchFamily="18" charset="0"/>
                                <a:ea typeface="Cambria Math" panose="02040503050406030204" pitchFamily="18" charset="0"/>
                              </a:rPr>
                              <m:t>n</m:t>
                            </m:r>
                          </m:e>
                        </m:rad>
                      </m:den>
                    </m:f>
                  </m:oMath>
                </a14:m>
                <a:r>
                  <a:rPr lang="es-AR" sz="2000" dirty="0">
                    <a:solidFill>
                      <a:schemeClr val="tx1"/>
                    </a:solidFill>
                    <a:latin typeface="+mj-lt"/>
                    <a:ea typeface="Cambria Math" panose="02040503050406030204" pitchFamily="18" charset="0"/>
                  </a:rPr>
                  <a:t> </a:t>
                </a:r>
                <a:r>
                  <a:rPr lang="es-AR" sz="2000" dirty="0" smtClean="0">
                    <a:solidFill>
                      <a:schemeClr val="tx1"/>
                    </a:solidFill>
                    <a:latin typeface="+mj-lt"/>
                    <a:ea typeface="Cambria Math" panose="02040503050406030204" pitchFamily="18" charset="0"/>
                  </a:rPr>
                  <a:t>, que es la estimación del error estándar de  </a:t>
                </a:r>
                <a14:m>
                  <m:oMath xmlns:m="http://schemas.openxmlformats.org/officeDocument/2006/math">
                    <m:acc>
                      <m:accPr>
                        <m:chr m:val="̅"/>
                        <m:ctrlPr>
                          <a:rPr lang="es-AR" sz="2000" i="1">
                            <a:latin typeface="Cambria Math" panose="02040503050406030204" pitchFamily="18" charset="0"/>
                            <a:ea typeface="Cambria Math" panose="02040503050406030204" pitchFamily="18" charset="0"/>
                          </a:rPr>
                        </m:ctrlPr>
                      </m:accPr>
                      <m:e>
                        <m:r>
                          <m:rPr>
                            <m:nor/>
                          </m:rPr>
                          <a:rPr lang="es-ES" sz="2000" b="0" i="1" dirty="0" smtClean="0">
                            <a:latin typeface="Times New Roman" panose="02020603050405020304" pitchFamily="18" charset="0"/>
                            <a:ea typeface="Cambria Math" panose="02040503050406030204" pitchFamily="18" charset="0"/>
                            <a:cs typeface="Times New Roman" panose="02020603050405020304" pitchFamily="18" charset="0"/>
                          </a:rPr>
                          <m:t>X</m:t>
                        </m:r>
                      </m:e>
                    </m:acc>
                  </m:oMath>
                </a14:m>
                <a:r>
                  <a:rPr lang="es-AR" sz="2000" dirty="0">
                    <a:solidFill>
                      <a:schemeClr val="tx1"/>
                    </a:solidFill>
                    <a:latin typeface="+mj-lt"/>
                    <a:ea typeface="Cambria Math" panose="02040503050406030204" pitchFamily="18" charset="0"/>
                  </a:rPr>
                  <a:t>.</a:t>
                </a:r>
              </a:p>
              <a:p>
                <a:pPr marL="45720" indent="0" algn="just">
                  <a:spcBef>
                    <a:spcPts val="2400"/>
                  </a:spcBef>
                  <a:spcAft>
                    <a:spcPts val="0"/>
                  </a:spcAft>
                  <a:buNone/>
                </a:pPr>
                <a:r>
                  <a:rPr lang="es-ES" sz="2000" dirty="0">
                    <a:latin typeface="+mj-lt"/>
                  </a:rPr>
                  <a:t>La variable  </a:t>
                </a:r>
                <a14:m>
                  <m:oMath xmlns:m="http://schemas.openxmlformats.org/officeDocument/2006/math">
                    <m:f>
                      <m:fPr>
                        <m:ctrlPr>
                          <a:rPr lang="es-AR" sz="2400" i="1">
                            <a:latin typeface="Cambria Math" panose="02040503050406030204" pitchFamily="18" charset="0"/>
                            <a:ea typeface="Cambria Math" panose="02040503050406030204" pitchFamily="18" charset="0"/>
                          </a:rPr>
                        </m:ctrlPr>
                      </m:fPr>
                      <m:num>
                        <m:acc>
                          <m:accPr>
                            <m:chr m:val="̅"/>
                            <m:ctrlPr>
                              <a:rPr lang="es-AR" sz="2400" i="1" dirty="0">
                                <a:latin typeface="Cambria Math" panose="02040503050406030204" pitchFamily="18" charset="0"/>
                                <a:ea typeface="Cambria Math" panose="02040503050406030204" pitchFamily="18" charset="0"/>
                              </a:rPr>
                            </m:ctrlPr>
                          </m:accPr>
                          <m:e>
                            <m:r>
                              <a:rPr lang="es-ES" sz="2400" i="1" dirty="0">
                                <a:latin typeface="Cambria Math" panose="02040503050406030204" pitchFamily="18" charset="0"/>
                                <a:ea typeface="Cambria Math" panose="02040503050406030204" pitchFamily="18" charset="0"/>
                              </a:rPr>
                              <m:t>𝑋</m:t>
                            </m:r>
                          </m:e>
                        </m:acc>
                        <m:r>
                          <a:rPr lang="es-ES" sz="2400" dirty="0">
                            <a:latin typeface="Cambria Math" panose="02040503050406030204" pitchFamily="18" charset="0"/>
                            <a:ea typeface="Cambria Math" panose="02040503050406030204" pitchFamily="18" charset="0"/>
                          </a:rPr>
                          <m:t>−</m:t>
                        </m:r>
                        <m:r>
                          <m:rPr>
                            <m:sty m:val="p"/>
                          </m:rPr>
                          <a:rPr lang="es-AR" sz="2400">
                            <a:latin typeface="Cambria Math" panose="02040503050406030204" pitchFamily="18" charset="0"/>
                            <a:ea typeface="Cambria Math" panose="02040503050406030204" pitchFamily="18" charset="0"/>
                          </a:rPr>
                          <m:t>μ</m:t>
                        </m:r>
                      </m:num>
                      <m:den>
                        <m:f>
                          <m:fPr>
                            <m:ctrlPr>
                              <a:rPr lang="es-AR" sz="2400" i="1">
                                <a:latin typeface="Cambria Math" panose="02040503050406030204" pitchFamily="18" charset="0"/>
                                <a:ea typeface="Cambria Math" panose="02040503050406030204" pitchFamily="18" charset="0"/>
                              </a:rPr>
                            </m:ctrlPr>
                          </m:fPr>
                          <m:num>
                            <m:r>
                              <m:rPr>
                                <m:sty m:val="p"/>
                              </m:rPr>
                              <a:rPr lang="es-ES" sz="2400">
                                <a:latin typeface="Cambria Math" panose="02040503050406030204" pitchFamily="18" charset="0"/>
                                <a:ea typeface="Cambria Math" panose="02040503050406030204" pitchFamily="18" charset="0"/>
                              </a:rPr>
                              <m:t>S</m:t>
                            </m:r>
                          </m:num>
                          <m:den>
                            <m:rad>
                              <m:radPr>
                                <m:degHide m:val="on"/>
                                <m:ctrlPr>
                                  <a:rPr lang="es-AR" sz="2400" i="1">
                                    <a:latin typeface="Cambria Math" panose="02040503050406030204" pitchFamily="18" charset="0"/>
                                    <a:ea typeface="Cambria Math" panose="02040503050406030204" pitchFamily="18" charset="0"/>
                                  </a:rPr>
                                </m:ctrlPr>
                              </m:radPr>
                              <m:deg/>
                              <m:e>
                                <m:r>
                                  <m:rPr>
                                    <m:sty m:val="p"/>
                                  </m:rPr>
                                  <a:rPr lang="es-ES" sz="2400">
                                    <a:latin typeface="Cambria Math" panose="02040503050406030204" pitchFamily="18" charset="0"/>
                                    <a:ea typeface="Cambria Math" panose="02040503050406030204" pitchFamily="18" charset="0"/>
                                  </a:rPr>
                                  <m:t>n</m:t>
                                </m:r>
                              </m:e>
                            </m:rad>
                          </m:den>
                        </m:f>
                      </m:den>
                    </m:f>
                  </m:oMath>
                </a14:m>
                <a:r>
                  <a:rPr lang="es-ES" sz="2400" dirty="0">
                    <a:latin typeface="+mj-lt"/>
                  </a:rPr>
                  <a:t>  </a:t>
                </a:r>
                <a:r>
                  <a:rPr lang="es-ES" sz="2400" dirty="0" smtClean="0">
                    <a:latin typeface="+mj-lt"/>
                  </a:rPr>
                  <a:t>,</a:t>
                </a:r>
                <a:r>
                  <a:rPr lang="es-ES" sz="2000" dirty="0" smtClean="0">
                    <a:latin typeface="+mj-lt"/>
                  </a:rPr>
                  <a:t>suponiendo </a:t>
                </a:r>
                <a:r>
                  <a:rPr lang="es-ES" sz="2000" dirty="0">
                    <a:latin typeface="+mj-lt"/>
                  </a:rPr>
                  <a:t>que </a:t>
                </a:r>
                <a:r>
                  <a:rPr lang="es-ES" sz="2000" dirty="0">
                    <a:latin typeface="Cambria Math" panose="02040503050406030204" pitchFamily="18" charset="0"/>
                    <a:ea typeface="Cambria Math" panose="02040503050406030204" pitchFamily="18" charset="0"/>
                  </a:rPr>
                  <a:t>X</a:t>
                </a:r>
                <a:r>
                  <a:rPr lang="es-ES" sz="2000" dirty="0">
                    <a:latin typeface="+mj-lt"/>
                  </a:rPr>
                  <a:t> sea Normal, sigue el modelo t de </a:t>
                </a:r>
                <a:r>
                  <a:rPr lang="es-ES" sz="2000" dirty="0" err="1">
                    <a:latin typeface="+mj-lt"/>
                  </a:rPr>
                  <a:t>Student</a:t>
                </a:r>
                <a:r>
                  <a:rPr lang="es-ES" sz="2000" dirty="0">
                    <a:latin typeface="+mj-lt"/>
                  </a:rPr>
                  <a:t> con </a:t>
                </a:r>
                <a14:m>
                  <m:oMath xmlns:m="http://schemas.openxmlformats.org/officeDocument/2006/math">
                    <m:r>
                      <m:rPr>
                        <m:sty m:val="p"/>
                      </m:rPr>
                      <a:rPr lang="es-ES" sz="2000">
                        <a:latin typeface="Cambria Math" panose="02040503050406030204" pitchFamily="18" charset="0"/>
                        <a:ea typeface="Cambria Math" panose="02040503050406030204" pitchFamily="18" charset="0"/>
                      </a:rPr>
                      <m:t>n</m:t>
                    </m:r>
                    <m:r>
                      <a:rPr lang="es-ES" sz="2000" i="1">
                        <a:latin typeface="Cambria Math" panose="02040503050406030204" pitchFamily="18" charset="0"/>
                        <a:ea typeface="Cambria Math" panose="02040503050406030204" pitchFamily="18" charset="0"/>
                      </a:rPr>
                      <m:t> </m:t>
                    </m:r>
                  </m:oMath>
                </a14:m>
                <a:r>
                  <a:rPr lang="es-ES" sz="2000" dirty="0">
                    <a:latin typeface="+mj-lt"/>
                  </a:rPr>
                  <a:t>-1 grados de libertad. </a:t>
                </a:r>
              </a:p>
              <a:p>
                <a:pPr marL="45720" indent="0" algn="just">
                  <a:buNone/>
                </a:pPr>
                <a:endParaRPr lang="es-AR" dirty="0">
                  <a:solidFill>
                    <a:schemeClr val="tx1"/>
                  </a:solidFill>
                  <a:latin typeface="Cambria Math" panose="02040503050406030204" pitchFamily="18" charset="0"/>
                  <a:ea typeface="Cambria Math" panose="02040503050406030204" pitchFamily="18" charset="0"/>
                </a:endParaRPr>
              </a:p>
              <a:p>
                <a:pPr marL="45720" indent="0" algn="just">
                  <a:buNone/>
                </a:pPr>
                <a:endParaRPr lang="es-AR" dirty="0" smtClean="0"/>
              </a:p>
              <a:p>
                <a:pPr marL="45720" indent="0">
                  <a:buNone/>
                </a:pPr>
                <a:endParaRPr lang="es-AR" dirty="0"/>
              </a:p>
            </p:txBody>
          </p:sp>
        </mc:Choice>
        <mc:Fallback xmlns="">
          <p:sp>
            <p:nvSpPr>
              <p:cNvPr id="3" name="Marcador de contenido 2">
                <a:extLst>
                  <a:ext uri="{FF2B5EF4-FFF2-40B4-BE49-F238E27FC236}">
                    <a16:creationId xmlns:a16="http://schemas.microsoft.com/office/drawing/2014/main" id="{6F082931-925A-45E9-80DE-5A7C3B1D021A}"/>
                  </a:ext>
                </a:extLst>
              </p:cNvPr>
              <p:cNvSpPr>
                <a:spLocks noGrp="1" noRot="1" noChangeAspect="1" noMove="1" noResize="1" noEditPoints="1" noAdjustHandles="1" noChangeArrowheads="1" noChangeShapeType="1" noTextEdit="1"/>
              </p:cNvSpPr>
              <p:nvPr>
                <p:ph sz="quarter" idx="13"/>
              </p:nvPr>
            </p:nvSpPr>
            <p:spPr>
              <a:xfrm>
                <a:off x="827584" y="731520"/>
                <a:ext cx="7704856" cy="4425672"/>
              </a:xfrm>
              <a:blipFill>
                <a:blip r:embed="rId2"/>
                <a:stretch>
                  <a:fillRect l="-237" r="-791" b="-1240"/>
                </a:stretch>
              </a:blipFill>
            </p:spPr>
            <p:txBody>
              <a:bodyPr/>
              <a:lstStyle/>
              <a:p>
                <a:r>
                  <a:rPr lang="es-ES">
                    <a:noFill/>
                  </a:rPr>
                  <a:t> </a:t>
                </a:r>
              </a:p>
            </p:txBody>
          </p:sp>
        </mc:Fallback>
      </mc:AlternateContent>
      <p:sp>
        <p:nvSpPr>
          <p:cNvPr id="4" name="3 Título"/>
          <p:cNvSpPr>
            <a:spLocks noGrp="1"/>
          </p:cNvSpPr>
          <p:nvPr>
            <p:ph type="title"/>
          </p:nvPr>
        </p:nvSpPr>
        <p:spPr>
          <a:xfrm>
            <a:off x="2123728" y="5229200"/>
            <a:ext cx="6512511" cy="1143000"/>
          </a:xfrm>
        </p:spPr>
        <p:txBody>
          <a:bodyPr/>
          <a:lstStyle/>
          <a:p>
            <a:pPr marL="0" indent="0">
              <a:buNone/>
            </a:pPr>
            <a:r>
              <a:rPr lang="es-ES" dirty="0" smtClean="0"/>
              <a:t>Distribución de</a:t>
            </a:r>
            <a:br>
              <a:rPr lang="es-ES" dirty="0" smtClean="0"/>
            </a:br>
            <a:r>
              <a:rPr lang="es-ES" dirty="0" smtClean="0"/>
              <a:t>la Media </a:t>
            </a:r>
            <a:r>
              <a:rPr lang="es-ES" dirty="0" err="1" smtClean="0"/>
              <a:t>Muestral</a:t>
            </a:r>
            <a:endParaRPr lang="es-ES" dirty="0"/>
          </a:p>
        </p:txBody>
      </p:sp>
    </p:spTree>
    <p:extLst>
      <p:ext uri="{BB962C8B-B14F-4D97-AF65-F5344CB8AC3E}">
        <p14:creationId xmlns:p14="http://schemas.microsoft.com/office/powerpoint/2010/main" val="21578641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Marcador de contenido 2">
                <a:extLst>
                  <a:ext uri="{FF2B5EF4-FFF2-40B4-BE49-F238E27FC236}">
                    <a16:creationId xmlns:a16="http://schemas.microsoft.com/office/drawing/2014/main" id="{0E520A8D-3054-46B9-8DC2-2434D6BD87A3}"/>
                  </a:ext>
                </a:extLst>
              </p:cNvPr>
              <p:cNvSpPr>
                <a:spLocks noGrp="1"/>
              </p:cNvSpPr>
              <p:nvPr>
                <p:ph sz="quarter" idx="13"/>
              </p:nvPr>
            </p:nvSpPr>
            <p:spPr>
              <a:xfrm>
                <a:off x="179512" y="260648"/>
                <a:ext cx="8784976" cy="4968552"/>
              </a:xfrm>
            </p:spPr>
            <p:txBody>
              <a:bodyPr>
                <a:noAutofit/>
              </a:bodyPr>
              <a:lstStyle/>
              <a:p>
                <a:pPr marL="0" lvl="0" indent="0" algn="just">
                  <a:spcBef>
                    <a:spcPts val="0"/>
                  </a:spcBef>
                  <a:spcAft>
                    <a:spcPts val="0"/>
                  </a:spcAft>
                  <a:buClr>
                    <a:srgbClr val="F14124">
                      <a:lumMod val="75000"/>
                    </a:srgbClr>
                  </a:buClr>
                  <a:buNone/>
                </a:pPr>
                <a:r>
                  <a:rPr lang="es-AR" sz="2000" dirty="0" smtClean="0">
                    <a:solidFill>
                      <a:prstClr val="black">
                        <a:lumMod val="75000"/>
                        <a:lumOff val="25000"/>
                      </a:prstClr>
                    </a:solidFill>
                  </a:rPr>
                  <a:t>	Consideremos ahora, el parámetro proporción poblacional </a:t>
                </a:r>
                <a:r>
                  <a:rPr lang="es-ES" sz="2000" i="1" dirty="0" smtClean="0">
                    <a:solidFill>
                      <a:prstClr val="black">
                        <a:lumMod val="75000"/>
                        <a:lumOff val="25000"/>
                      </a:prstClr>
                    </a:solidFill>
                    <a:cs typeface="Times New Roman" panose="02020603050405020304" pitchFamily="18" charset="0"/>
                  </a:rPr>
                  <a:t>p</a:t>
                </a:r>
                <a:r>
                  <a:rPr lang="es-ES" sz="2000" dirty="0" smtClean="0">
                    <a:solidFill>
                      <a:prstClr val="black">
                        <a:lumMod val="75000"/>
                        <a:lumOff val="25000"/>
                      </a:prstClr>
                    </a:solidFill>
                  </a:rPr>
                  <a:t>.</a:t>
                </a:r>
              </a:p>
              <a:p>
                <a:pPr marL="0" lvl="0" indent="0" algn="just">
                  <a:spcBef>
                    <a:spcPts val="0"/>
                  </a:spcBef>
                  <a:spcAft>
                    <a:spcPts val="0"/>
                  </a:spcAft>
                  <a:buClr>
                    <a:srgbClr val="F14124">
                      <a:lumMod val="75000"/>
                    </a:srgbClr>
                  </a:buClr>
                  <a:buNone/>
                </a:pPr>
                <a:r>
                  <a:rPr lang="es-ES" sz="2000" dirty="0" smtClean="0">
                    <a:solidFill>
                      <a:prstClr val="black">
                        <a:lumMod val="75000"/>
                        <a:lumOff val="25000"/>
                      </a:prstClr>
                    </a:solidFill>
                  </a:rPr>
                  <a:t>También puede pensarse como la probabilidad de éxito de una variable Bernoulli.</a:t>
                </a:r>
              </a:p>
              <a:p>
                <a:pPr marL="0" lvl="0" indent="0" algn="just">
                  <a:spcBef>
                    <a:spcPts val="0"/>
                  </a:spcBef>
                  <a:spcAft>
                    <a:spcPts val="0"/>
                  </a:spcAft>
                  <a:buClrTx/>
                  <a:buSzTx/>
                  <a:buNone/>
                </a:pPr>
                <a:r>
                  <a:rPr lang="es-ES" sz="2000" dirty="0" smtClean="0">
                    <a:solidFill>
                      <a:prstClr val="black">
                        <a:lumMod val="75000"/>
                        <a:lumOff val="25000"/>
                      </a:prstClr>
                    </a:solidFill>
                  </a:rPr>
                  <a:t>	Su estimador es la frecuencia relativa o proporción </a:t>
                </a:r>
                <a:r>
                  <a:rPr lang="es-ES" sz="2000" dirty="0" err="1" smtClean="0">
                    <a:solidFill>
                      <a:prstClr val="black">
                        <a:lumMod val="75000"/>
                        <a:lumOff val="25000"/>
                      </a:prstClr>
                    </a:solidFill>
                  </a:rPr>
                  <a:t>muestral</a:t>
                </a:r>
                <a:r>
                  <a:rPr lang="es-ES" sz="2000" dirty="0" smtClean="0">
                    <a:solidFill>
                      <a:prstClr val="black">
                        <a:lumMod val="75000"/>
                        <a:lumOff val="25000"/>
                      </a:prstClr>
                    </a:solidFill>
                  </a:rPr>
                  <a:t>: </a:t>
                </a:r>
                <a:r>
                  <a:rPr lang="es-ES" sz="2000" i="1" dirty="0" smtClean="0">
                    <a:solidFill>
                      <a:prstClr val="black">
                        <a:lumMod val="75000"/>
                        <a:lumOff val="25000"/>
                      </a:prstClr>
                    </a:solidFill>
                    <a:cs typeface="Times New Roman" panose="02020603050405020304" pitchFamily="18" charset="0"/>
                  </a:rPr>
                  <a:t>f</a:t>
                </a:r>
                <a:r>
                  <a:rPr lang="es-ES" sz="2000" dirty="0" smtClean="0">
                    <a:solidFill>
                      <a:prstClr val="black">
                        <a:lumMod val="75000"/>
                        <a:lumOff val="25000"/>
                      </a:prstClr>
                    </a:solidFill>
                  </a:rPr>
                  <a:t> = </a:t>
                </a:r>
                <a14:m>
                  <m:oMath xmlns:m="http://schemas.openxmlformats.org/officeDocument/2006/math">
                    <m:acc>
                      <m:accPr>
                        <m:chr m:val="̂"/>
                        <m:ctrlPr>
                          <a:rPr lang="es-ES" sz="2000" b="1" i="1">
                            <a:solidFill>
                              <a:prstClr val="black"/>
                            </a:solidFill>
                            <a:latin typeface="Cambria Math" panose="02040503050406030204" pitchFamily="18" charset="0"/>
                          </a:rPr>
                        </m:ctrlPr>
                      </m:accPr>
                      <m:e>
                        <m:r>
                          <a:rPr lang="es-ES" sz="2000" b="0" i="1">
                            <a:solidFill>
                              <a:prstClr val="black"/>
                            </a:solidFill>
                            <a:latin typeface="Cambria Math"/>
                          </a:rPr>
                          <m:t>𝑝</m:t>
                        </m:r>
                      </m:e>
                    </m:acc>
                  </m:oMath>
                </a14:m>
                <a:r>
                  <a:rPr lang="es-ES" sz="2000" dirty="0" smtClean="0">
                    <a:solidFill>
                      <a:prstClr val="black">
                        <a:lumMod val="75000"/>
                        <a:lumOff val="25000"/>
                      </a:prstClr>
                    </a:solidFill>
                  </a:rPr>
                  <a:t> </a:t>
                </a:r>
              </a:p>
              <a:p>
                <a:pPr marL="0" lvl="0" indent="0" algn="just">
                  <a:spcBef>
                    <a:spcPts val="0"/>
                  </a:spcBef>
                  <a:spcAft>
                    <a:spcPts val="0"/>
                  </a:spcAft>
                  <a:buClrTx/>
                  <a:buSzTx/>
                  <a:buNone/>
                </a:pPr>
                <a:r>
                  <a:rPr lang="es-ES" sz="2000" dirty="0" smtClean="0"/>
                  <a:t>Así como se vio que la media muestral </a:t>
                </a:r>
                <a14:m>
                  <m:oMath xmlns:m="http://schemas.openxmlformats.org/officeDocument/2006/math">
                    <m:acc>
                      <m:accPr>
                        <m:chr m:val="̅"/>
                        <m:ctrlPr>
                          <a:rPr lang="es-AR" sz="2000" i="1">
                            <a:latin typeface="Cambria Math" panose="02040503050406030204" pitchFamily="18" charset="0"/>
                          </a:rPr>
                        </m:ctrlPr>
                      </m:accPr>
                      <m:e>
                        <m:r>
                          <m:rPr>
                            <m:nor/>
                          </m:rPr>
                          <a:rPr lang="es-ES" sz="2000" b="0" i="1" dirty="0" smtClean="0">
                            <a:latin typeface="Times New Roman" panose="02020603050405020304" pitchFamily="18" charset="0"/>
                            <a:cs typeface="Times New Roman" panose="02020603050405020304" pitchFamily="18" charset="0"/>
                          </a:rPr>
                          <m:t>X</m:t>
                        </m:r>
                      </m:e>
                    </m:acc>
                  </m:oMath>
                </a14:m>
                <a:r>
                  <a:rPr lang="es-AR" sz="2000" dirty="0"/>
                  <a:t> es en sí misma una variable que se aproxima a una distribución normal con parámetros que dependen de los de la variable </a:t>
                </a:r>
                <a:r>
                  <a:rPr lang="es-AR" sz="2000" i="1" dirty="0">
                    <a:latin typeface="Times New Roman" panose="02020603050405020304" pitchFamily="18" charset="0"/>
                    <a:cs typeface="Times New Roman" panose="02020603050405020304" pitchFamily="18" charset="0"/>
                  </a:rPr>
                  <a:t>X</a:t>
                </a:r>
                <a:r>
                  <a:rPr lang="es-AR" sz="2000" dirty="0"/>
                  <a:t> , la proporción </a:t>
                </a:r>
                <a:r>
                  <a:rPr lang="es-AR" sz="2000" dirty="0" err="1" smtClean="0"/>
                  <a:t>muestral</a:t>
                </a:r>
                <a:r>
                  <a:rPr lang="es-AR" sz="2000" dirty="0" smtClean="0"/>
                  <a:t>, bajo </a:t>
                </a:r>
                <a:r>
                  <a:rPr lang="es-AR" sz="2000" dirty="0"/>
                  <a:t>ciertas condiciones, es una variable que se aproxima a una distribución normal con los siguientes parámetros:   </a:t>
                </a:r>
                <a:endParaRPr lang="es-AR" sz="2000" dirty="0" smtClean="0"/>
              </a:p>
              <a:p>
                <a:pPr marL="45720" indent="0" algn="just">
                  <a:buNone/>
                </a:pPr>
                <a:r>
                  <a:rPr lang="es-AR" sz="2000" dirty="0" smtClean="0"/>
                  <a:t>E</a:t>
                </a:r>
                <a:r>
                  <a:rPr lang="es-AR" sz="2000" dirty="0"/>
                  <a:t>(</a:t>
                </a:r>
                <a14:m>
                  <m:oMath xmlns:m="http://schemas.openxmlformats.org/officeDocument/2006/math">
                    <m:acc>
                      <m:accPr>
                        <m:chr m:val="̂"/>
                        <m:ctrlPr>
                          <a:rPr lang="es-ES" sz="2000" b="1" i="1">
                            <a:solidFill>
                              <a:prstClr val="black"/>
                            </a:solidFill>
                            <a:latin typeface="Cambria Math" panose="02040503050406030204" pitchFamily="18" charset="0"/>
                          </a:rPr>
                        </m:ctrlPr>
                      </m:accPr>
                      <m:e>
                        <m:r>
                          <a:rPr lang="es-ES" sz="2000" b="0" i="1">
                            <a:solidFill>
                              <a:prstClr val="black"/>
                            </a:solidFill>
                            <a:latin typeface="Cambria Math"/>
                          </a:rPr>
                          <m:t>𝑝</m:t>
                        </m:r>
                      </m:e>
                    </m:acc>
                  </m:oMath>
                </a14:m>
                <a:r>
                  <a:rPr lang="es-AR" sz="2000" dirty="0"/>
                  <a:t>) = </a:t>
                </a:r>
                <a:r>
                  <a:rPr lang="es-ES" sz="2000" i="1" dirty="0" smtClean="0">
                    <a:latin typeface="Times New Roman" panose="02020603050405020304" pitchFamily="18" charset="0"/>
                    <a:cs typeface="Times New Roman" panose="02020603050405020304" pitchFamily="18" charset="0"/>
                  </a:rPr>
                  <a:t>p</a:t>
                </a:r>
                <a:r>
                  <a:rPr lang="es-AR" sz="2000" dirty="0" smtClean="0"/>
                  <a:t>    Esperanza </a:t>
                </a:r>
                <a:r>
                  <a:rPr lang="es-AR" sz="2000" dirty="0"/>
                  <a:t>de</a:t>
                </a:r>
                <a:r>
                  <a:rPr lang="es-AR" sz="2000" dirty="0" smtClean="0"/>
                  <a:t>  </a:t>
                </a:r>
                <a14:m>
                  <m:oMath xmlns:m="http://schemas.openxmlformats.org/officeDocument/2006/math">
                    <m:acc>
                      <m:accPr>
                        <m:chr m:val="̂"/>
                        <m:ctrlPr>
                          <a:rPr lang="es-ES" sz="2000" b="1" i="1">
                            <a:solidFill>
                              <a:prstClr val="black"/>
                            </a:solidFill>
                            <a:latin typeface="Cambria Math" panose="02040503050406030204" pitchFamily="18" charset="0"/>
                          </a:rPr>
                        </m:ctrlPr>
                      </m:accPr>
                      <m:e>
                        <m:r>
                          <a:rPr lang="es-ES" sz="2000" b="0" i="1">
                            <a:solidFill>
                              <a:prstClr val="black"/>
                            </a:solidFill>
                            <a:latin typeface="Cambria Math"/>
                          </a:rPr>
                          <m:t>𝑝</m:t>
                        </m:r>
                      </m:e>
                    </m:acc>
                  </m:oMath>
                </a14:m>
                <a:r>
                  <a:rPr lang="es-AR" sz="2000" dirty="0" smtClean="0"/>
                  <a:t>  o </a:t>
                </a:r>
                <a:r>
                  <a:rPr lang="es-AR" sz="2000" dirty="0"/>
                  <a:t>también </a:t>
                </a:r>
                <a14:m>
                  <m:oMath xmlns:m="http://schemas.openxmlformats.org/officeDocument/2006/math">
                    <m:sSub>
                      <m:sSubPr>
                        <m:ctrlPr>
                          <a:rPr lang="es-AR" sz="2000" i="1">
                            <a:solidFill>
                              <a:srgbClr val="000000"/>
                            </a:solidFill>
                            <a:latin typeface="Cambria Math" panose="02040503050406030204" pitchFamily="18" charset="0"/>
                          </a:rPr>
                        </m:ctrlPr>
                      </m:sSubPr>
                      <m:e>
                        <m:r>
                          <a:rPr lang="es-ES" sz="2000" b="0" i="1" smtClean="0">
                            <a:solidFill>
                              <a:srgbClr val="000000"/>
                            </a:solidFill>
                            <a:latin typeface="Cambria Math" panose="02040503050406030204" pitchFamily="18" charset="0"/>
                          </a:rPr>
                          <m:t>     </m:t>
                        </m:r>
                        <m:r>
                          <a:rPr lang="es-AR" sz="2000" i="1">
                            <a:latin typeface="Cambria Math" panose="02040503050406030204" pitchFamily="18" charset="0"/>
                            <a:ea typeface="Cambria Math" panose="02040503050406030204" pitchFamily="18" charset="0"/>
                          </a:rPr>
                          <m:t>𝜇</m:t>
                        </m:r>
                      </m:e>
                      <m:sub>
                        <m:acc>
                          <m:accPr>
                            <m:chr m:val="̂"/>
                            <m:ctrlPr>
                              <a:rPr lang="es-ES" sz="2000" b="1" i="1">
                                <a:solidFill>
                                  <a:prstClr val="black"/>
                                </a:solidFill>
                                <a:latin typeface="Cambria Math" panose="02040503050406030204" pitchFamily="18" charset="0"/>
                              </a:rPr>
                            </m:ctrlPr>
                          </m:accPr>
                          <m:e>
                            <m:r>
                              <a:rPr lang="es-ES" sz="2000" b="0" i="1">
                                <a:solidFill>
                                  <a:prstClr val="black"/>
                                </a:solidFill>
                                <a:latin typeface="Cambria Math"/>
                              </a:rPr>
                              <m:t>𝑝</m:t>
                            </m:r>
                          </m:e>
                        </m:acc>
                      </m:sub>
                    </m:sSub>
                  </m:oMath>
                </a14:m>
                <a:r>
                  <a:rPr lang="es-AR" sz="2000" dirty="0" smtClean="0"/>
                  <a:t> </a:t>
                </a:r>
                <a:r>
                  <a:rPr lang="es-AR" sz="2000" dirty="0"/>
                  <a:t>= </a:t>
                </a:r>
                <a:r>
                  <a:rPr lang="es-ES" sz="2000" i="1" dirty="0" smtClean="0">
                    <a:latin typeface="Times New Roman" panose="02020603050405020304" pitchFamily="18" charset="0"/>
                    <a:cs typeface="Times New Roman" panose="02020603050405020304" pitchFamily="18" charset="0"/>
                  </a:rPr>
                  <a:t>p</a:t>
                </a:r>
                <a:endParaRPr lang="es-AR" sz="2000" i="1" dirty="0">
                  <a:latin typeface="Times New Roman" panose="02020603050405020304" pitchFamily="18" charset="0"/>
                  <a:cs typeface="Times New Roman" panose="02020603050405020304" pitchFamily="18" charset="0"/>
                </a:endParaRPr>
              </a:p>
              <a:p>
                <a:pPr marL="45720" indent="0" algn="just">
                  <a:buNone/>
                </a:pPr>
                <a:r>
                  <a:rPr lang="es-AR" sz="2000" dirty="0"/>
                  <a:t>V(</a:t>
                </a:r>
                <a14:m>
                  <m:oMath xmlns:m="http://schemas.openxmlformats.org/officeDocument/2006/math">
                    <m:acc>
                      <m:accPr>
                        <m:chr m:val="̂"/>
                        <m:ctrlPr>
                          <a:rPr lang="es-ES" sz="2000" b="1" i="1">
                            <a:solidFill>
                              <a:prstClr val="black"/>
                            </a:solidFill>
                            <a:latin typeface="Cambria Math" panose="02040503050406030204" pitchFamily="18" charset="0"/>
                          </a:rPr>
                        </m:ctrlPr>
                      </m:accPr>
                      <m:e>
                        <m:r>
                          <a:rPr lang="es-ES" sz="2000" b="0" i="1">
                            <a:solidFill>
                              <a:prstClr val="black"/>
                            </a:solidFill>
                            <a:latin typeface="Cambria Math"/>
                          </a:rPr>
                          <m:t>𝑝</m:t>
                        </m:r>
                      </m:e>
                    </m:acc>
                  </m:oMath>
                </a14:m>
                <a:r>
                  <a:rPr lang="es-AR" sz="2000" dirty="0"/>
                  <a:t>) </a:t>
                </a:r>
                <a:r>
                  <a:rPr lang="es-AR" sz="2000" dirty="0" smtClean="0"/>
                  <a:t>=  </a:t>
                </a:r>
                <a14:m>
                  <m:oMath xmlns:m="http://schemas.openxmlformats.org/officeDocument/2006/math">
                    <m:f>
                      <m:fPr>
                        <m:ctrlPr>
                          <a:rPr lang="es-AR" sz="2000" i="1" smtClean="0">
                            <a:solidFill>
                              <a:schemeClr val="tx1"/>
                            </a:solidFill>
                            <a:latin typeface="Cambria Math" panose="02040503050406030204" pitchFamily="18" charset="0"/>
                            <a:ea typeface="Cambria Math" panose="02040503050406030204" pitchFamily="18" charset="0"/>
                          </a:rPr>
                        </m:ctrlPr>
                      </m:fPr>
                      <m:num>
                        <m:r>
                          <m:rPr>
                            <m:nor/>
                          </m:rPr>
                          <a:rPr lang="es-ES" sz="2000" b="0" i="1" dirty="0" smtClean="0">
                            <a:latin typeface="Times New Roman" panose="02020603050405020304" pitchFamily="18" charset="0"/>
                            <a:cs typeface="Times New Roman" panose="02020603050405020304" pitchFamily="18" charset="0"/>
                          </a:rPr>
                          <m:t>p</m:t>
                        </m:r>
                        <m:r>
                          <a:rPr lang="es-ES" sz="2000" b="0" i="1" smtClean="0">
                            <a:solidFill>
                              <a:schemeClr val="tx1"/>
                            </a:solidFill>
                            <a:latin typeface="Cambria Math" panose="02040503050406030204" pitchFamily="18" charset="0"/>
                            <a:ea typeface="Cambria Math" panose="02040503050406030204" pitchFamily="18" charset="0"/>
                          </a:rPr>
                          <m:t>(1−</m:t>
                        </m:r>
                        <m:r>
                          <m:rPr>
                            <m:nor/>
                          </m:rPr>
                          <a:rPr lang="es-ES" sz="2000" b="0" i="1" dirty="0" smtClean="0">
                            <a:latin typeface="Times New Roman" panose="02020603050405020304" pitchFamily="18" charset="0"/>
                            <a:cs typeface="Times New Roman" panose="02020603050405020304" pitchFamily="18" charset="0"/>
                          </a:rPr>
                          <m:t>p</m:t>
                        </m:r>
                        <m:r>
                          <a:rPr lang="es-ES" sz="2000" b="0" i="1" smtClean="0">
                            <a:solidFill>
                              <a:schemeClr val="tx1"/>
                            </a:solidFill>
                            <a:latin typeface="Cambria Math" panose="02040503050406030204" pitchFamily="18" charset="0"/>
                            <a:ea typeface="Cambria Math" panose="02040503050406030204" pitchFamily="18" charset="0"/>
                          </a:rPr>
                          <m:t>)</m:t>
                        </m:r>
                      </m:num>
                      <m:den>
                        <m:r>
                          <a:rPr lang="es-ES" sz="2000" i="1">
                            <a:solidFill>
                              <a:schemeClr val="tx1"/>
                            </a:solidFill>
                            <a:latin typeface="Cambria Math" panose="02040503050406030204" pitchFamily="18" charset="0"/>
                            <a:ea typeface="Cambria Math" panose="02040503050406030204" pitchFamily="18" charset="0"/>
                          </a:rPr>
                          <m:t>𝑛</m:t>
                        </m:r>
                      </m:den>
                    </m:f>
                  </m:oMath>
                </a14:m>
                <a:r>
                  <a:rPr lang="es-AR" sz="2000" dirty="0"/>
                  <a:t>   </a:t>
                </a:r>
                <a:r>
                  <a:rPr lang="es-AR" sz="2000" dirty="0" smtClean="0"/>
                  <a:t>Varianza </a:t>
                </a:r>
                <a:r>
                  <a:rPr lang="es-AR" sz="2000" dirty="0"/>
                  <a:t>de</a:t>
                </a:r>
                <a:r>
                  <a:rPr lang="es-AR" sz="2000" dirty="0" smtClean="0"/>
                  <a:t>  </a:t>
                </a:r>
                <a14:m>
                  <m:oMath xmlns:m="http://schemas.openxmlformats.org/officeDocument/2006/math">
                    <m:acc>
                      <m:accPr>
                        <m:chr m:val="̂"/>
                        <m:ctrlPr>
                          <a:rPr lang="es-ES" sz="2000" b="1" i="1">
                            <a:solidFill>
                              <a:prstClr val="black"/>
                            </a:solidFill>
                            <a:latin typeface="Cambria Math" panose="02040503050406030204" pitchFamily="18" charset="0"/>
                          </a:rPr>
                        </m:ctrlPr>
                      </m:accPr>
                      <m:e>
                        <m:r>
                          <a:rPr lang="es-ES" sz="2000" b="0" i="1">
                            <a:solidFill>
                              <a:prstClr val="black"/>
                            </a:solidFill>
                            <a:latin typeface="Cambria Math"/>
                          </a:rPr>
                          <m:t>𝑝</m:t>
                        </m:r>
                      </m:e>
                    </m:acc>
                  </m:oMath>
                </a14:m>
                <a:r>
                  <a:rPr lang="es-AR" sz="2000" dirty="0" smtClean="0"/>
                  <a:t>  o </a:t>
                </a:r>
                <a:r>
                  <a:rPr lang="es-AR" sz="2000" dirty="0"/>
                  <a:t>también    </a:t>
                </a:r>
                <a14:m>
                  <m:oMath xmlns:m="http://schemas.openxmlformats.org/officeDocument/2006/math">
                    <m:sSup>
                      <m:sSupPr>
                        <m:ctrlPr>
                          <a:rPr lang="es-AR" sz="2000" i="1">
                            <a:solidFill>
                              <a:schemeClr val="tx1"/>
                            </a:solidFill>
                            <a:latin typeface="Cambria Math" panose="02040503050406030204" pitchFamily="18" charset="0"/>
                            <a:ea typeface="Cambria Math" panose="02040503050406030204" pitchFamily="18" charset="0"/>
                          </a:rPr>
                        </m:ctrlPr>
                      </m:sSupPr>
                      <m:e>
                        <m:sSub>
                          <m:sSubPr>
                            <m:ctrlPr>
                              <a:rPr lang="es-AR" sz="2000" i="1">
                                <a:solidFill>
                                  <a:srgbClr val="000000"/>
                                </a:solidFill>
                                <a:latin typeface="Cambria Math" panose="02040503050406030204" pitchFamily="18" charset="0"/>
                              </a:rPr>
                            </m:ctrlPr>
                          </m:sSubPr>
                          <m:e>
                            <m:r>
                              <a:rPr lang="es-AR" sz="2000" i="1">
                                <a:latin typeface="Cambria Math" panose="02040503050406030204" pitchFamily="18" charset="0"/>
                                <a:ea typeface="Cambria Math" panose="02040503050406030204" pitchFamily="18" charset="0"/>
                              </a:rPr>
                              <m:t>𝜎</m:t>
                            </m:r>
                          </m:e>
                          <m:sub>
                            <m:acc>
                              <m:accPr>
                                <m:chr m:val="̂"/>
                                <m:ctrlPr>
                                  <a:rPr lang="es-ES" sz="2000" b="1" i="1">
                                    <a:solidFill>
                                      <a:prstClr val="black"/>
                                    </a:solidFill>
                                    <a:latin typeface="Cambria Math" panose="02040503050406030204" pitchFamily="18" charset="0"/>
                                  </a:rPr>
                                </m:ctrlPr>
                              </m:accPr>
                              <m:e>
                                <m:r>
                                  <a:rPr lang="es-ES" sz="2000" b="0" i="1">
                                    <a:solidFill>
                                      <a:prstClr val="black"/>
                                    </a:solidFill>
                                    <a:latin typeface="Cambria Math"/>
                                  </a:rPr>
                                  <m:t>𝑝</m:t>
                                </m:r>
                              </m:e>
                            </m:acc>
                          </m:sub>
                        </m:sSub>
                      </m:e>
                      <m:sup>
                        <m:r>
                          <a:rPr lang="es-ES" sz="2000" i="1">
                            <a:solidFill>
                              <a:schemeClr val="tx1"/>
                            </a:solidFill>
                            <a:latin typeface="Cambria Math" panose="02040503050406030204" pitchFamily="18" charset="0"/>
                            <a:ea typeface="Cambria Math" panose="02040503050406030204" pitchFamily="18" charset="0"/>
                          </a:rPr>
                          <m:t>2</m:t>
                        </m:r>
                      </m:sup>
                    </m:sSup>
                  </m:oMath>
                </a14:m>
                <a:r>
                  <a:rPr lang="es-AR" sz="2000" dirty="0" smtClean="0"/>
                  <a:t> </a:t>
                </a:r>
                <a:r>
                  <a:rPr lang="es-AR" sz="2000" dirty="0"/>
                  <a:t>=</a:t>
                </a:r>
                <a:r>
                  <a:rPr lang="es-AR" sz="2000" dirty="0" smtClean="0"/>
                  <a:t>  </a:t>
                </a:r>
                <a14:m>
                  <m:oMath xmlns:m="http://schemas.openxmlformats.org/officeDocument/2006/math">
                    <m:f>
                      <m:fPr>
                        <m:ctrlPr>
                          <a:rPr lang="es-AR" sz="2000" i="1">
                            <a:solidFill>
                              <a:prstClr val="black"/>
                            </a:solidFill>
                            <a:latin typeface="Cambria Math" panose="02040503050406030204" pitchFamily="18" charset="0"/>
                            <a:ea typeface="Cambria Math" panose="02040503050406030204" pitchFamily="18" charset="0"/>
                          </a:rPr>
                        </m:ctrlPr>
                      </m:fPr>
                      <m:num>
                        <m:r>
                          <m:rPr>
                            <m:nor/>
                          </m:rPr>
                          <a:rPr lang="es-ES" sz="2000" i="1" dirty="0">
                            <a:solidFill>
                              <a:prstClr val="black">
                                <a:lumMod val="75000"/>
                                <a:lumOff val="25000"/>
                              </a:prstClr>
                            </a:solidFill>
                            <a:latin typeface="Times New Roman" panose="02020603050405020304" pitchFamily="18" charset="0"/>
                            <a:cs typeface="Times New Roman" panose="02020603050405020304" pitchFamily="18" charset="0"/>
                          </a:rPr>
                          <m:t>p</m:t>
                        </m:r>
                        <m:r>
                          <a:rPr lang="es-ES" sz="2000" i="1">
                            <a:solidFill>
                              <a:prstClr val="black"/>
                            </a:solidFill>
                            <a:latin typeface="Cambria Math" panose="02040503050406030204" pitchFamily="18" charset="0"/>
                            <a:ea typeface="Cambria Math" panose="02040503050406030204" pitchFamily="18" charset="0"/>
                          </a:rPr>
                          <m:t>(1−</m:t>
                        </m:r>
                        <m:r>
                          <m:rPr>
                            <m:nor/>
                          </m:rPr>
                          <a:rPr lang="es-ES" sz="2000" i="1" dirty="0">
                            <a:solidFill>
                              <a:prstClr val="black">
                                <a:lumMod val="75000"/>
                                <a:lumOff val="25000"/>
                              </a:prstClr>
                            </a:solidFill>
                            <a:latin typeface="Times New Roman" panose="02020603050405020304" pitchFamily="18" charset="0"/>
                            <a:cs typeface="Times New Roman" panose="02020603050405020304" pitchFamily="18" charset="0"/>
                          </a:rPr>
                          <m:t>p</m:t>
                        </m:r>
                        <m:r>
                          <a:rPr lang="es-ES" sz="2000" i="1">
                            <a:solidFill>
                              <a:prstClr val="black"/>
                            </a:solidFill>
                            <a:latin typeface="Cambria Math" panose="02040503050406030204" pitchFamily="18" charset="0"/>
                            <a:ea typeface="Cambria Math" panose="02040503050406030204" pitchFamily="18" charset="0"/>
                          </a:rPr>
                          <m:t>)</m:t>
                        </m:r>
                      </m:num>
                      <m:den>
                        <m:r>
                          <a:rPr lang="es-ES" sz="2000" i="1">
                            <a:solidFill>
                              <a:prstClr val="black"/>
                            </a:solidFill>
                            <a:latin typeface="Cambria Math" panose="02040503050406030204" pitchFamily="18" charset="0"/>
                            <a:ea typeface="Cambria Math" panose="02040503050406030204" pitchFamily="18" charset="0"/>
                          </a:rPr>
                          <m:t>𝑛</m:t>
                        </m:r>
                      </m:den>
                    </m:f>
                  </m:oMath>
                </a14:m>
                <a:endParaRPr lang="es-AR" sz="2000" dirty="0"/>
              </a:p>
              <a:p>
                <a:pPr marL="45720" indent="0" algn="just">
                  <a:buNone/>
                </a:pPr>
                <a:r>
                  <a:rPr lang="es-AR" sz="2000" dirty="0"/>
                  <a:t>Si  </a:t>
                </a:r>
                <a:r>
                  <a:rPr lang="es-AR" sz="2000" i="1" dirty="0" err="1" smtClean="0">
                    <a:latin typeface="Times New Roman" panose="02020603050405020304" pitchFamily="18" charset="0"/>
                    <a:ea typeface="Cambria Math" panose="02040503050406030204" pitchFamily="18" charset="0"/>
                    <a:cs typeface="Times New Roman" panose="02020603050405020304" pitchFamily="18" charset="0"/>
                  </a:rPr>
                  <a:t>np</a:t>
                </a:r>
                <a:r>
                  <a:rPr lang="es-AR" sz="2000" dirty="0" smtClean="0">
                    <a:latin typeface="Cambria Math" panose="02040503050406030204" pitchFamily="18" charset="0"/>
                    <a:ea typeface="Cambria Math" panose="02040503050406030204" pitchFamily="18" charset="0"/>
                  </a:rPr>
                  <a:t> </a:t>
                </a:r>
                <a14:m>
                  <m:oMath xmlns:m="http://schemas.openxmlformats.org/officeDocument/2006/math">
                    <m:r>
                      <a:rPr lang="es-ES" sz="2000" i="1">
                        <a:solidFill>
                          <a:schemeClr val="tx1"/>
                        </a:solidFill>
                        <a:latin typeface="Cambria Math" panose="02040503050406030204" pitchFamily="18" charset="0"/>
                        <a:ea typeface="Cambria Math" panose="02040503050406030204" pitchFamily="18" charset="0"/>
                      </a:rPr>
                      <m:t>≥</m:t>
                    </m:r>
                  </m:oMath>
                </a14:m>
                <a:r>
                  <a:rPr lang="es-AR" sz="2000" dirty="0"/>
                  <a:t> 5 y </a:t>
                </a:r>
                <a:r>
                  <a:rPr lang="es-AR" sz="2000" i="1" dirty="0" smtClean="0">
                    <a:latin typeface="Times New Roman" panose="02020603050405020304" pitchFamily="18" charset="0"/>
                    <a:ea typeface="Cambria Math" panose="02040503050406030204" pitchFamily="18" charset="0"/>
                    <a:cs typeface="Times New Roman" panose="02020603050405020304" pitchFamily="18" charset="0"/>
                  </a:rPr>
                  <a:t>n</a:t>
                </a:r>
                <a:r>
                  <a:rPr lang="es-AR" sz="2000" dirty="0" smtClean="0"/>
                  <a:t>(1-</a:t>
                </a:r>
                <a:r>
                  <a:rPr lang="es-AR" sz="2000" i="1" dirty="0" smtClean="0">
                    <a:solidFill>
                      <a:prstClr val="black">
                        <a:lumMod val="75000"/>
                        <a:lumOff val="25000"/>
                      </a:prstClr>
                    </a:solidFill>
                    <a:latin typeface="Times New Roman" panose="02020603050405020304" pitchFamily="18" charset="0"/>
                    <a:ea typeface="Cambria Math" panose="02040503050406030204" pitchFamily="18" charset="0"/>
                    <a:cs typeface="Times New Roman" panose="02020603050405020304" pitchFamily="18" charset="0"/>
                  </a:rPr>
                  <a:t>p</a:t>
                </a:r>
                <a:r>
                  <a:rPr lang="es-AR" sz="2000" dirty="0" smtClean="0"/>
                  <a:t>) </a:t>
                </a:r>
                <a14:m>
                  <m:oMath xmlns:m="http://schemas.openxmlformats.org/officeDocument/2006/math">
                    <m:r>
                      <a:rPr lang="es-ES" sz="2000" i="1">
                        <a:solidFill>
                          <a:schemeClr val="tx1"/>
                        </a:solidFill>
                        <a:latin typeface="Cambria Math" panose="02040503050406030204" pitchFamily="18" charset="0"/>
                        <a:ea typeface="Cambria Math" panose="02040503050406030204" pitchFamily="18" charset="0"/>
                      </a:rPr>
                      <m:t>≥</m:t>
                    </m:r>
                  </m:oMath>
                </a14:m>
                <a:r>
                  <a:rPr lang="es-AR" sz="2000" dirty="0"/>
                  <a:t> 5 entonces</a:t>
                </a:r>
                <a:r>
                  <a:rPr lang="es-AR" sz="2000" dirty="0" smtClean="0"/>
                  <a:t>  </a:t>
                </a:r>
                <a14:m>
                  <m:oMath xmlns:m="http://schemas.openxmlformats.org/officeDocument/2006/math">
                    <m:acc>
                      <m:accPr>
                        <m:chr m:val="̂"/>
                        <m:ctrlPr>
                          <a:rPr lang="es-ES" sz="2000" b="1" i="1">
                            <a:solidFill>
                              <a:prstClr val="black"/>
                            </a:solidFill>
                            <a:latin typeface="Cambria Math" panose="02040503050406030204" pitchFamily="18" charset="0"/>
                          </a:rPr>
                        </m:ctrlPr>
                      </m:accPr>
                      <m:e>
                        <m:r>
                          <a:rPr lang="es-ES" sz="2000" b="0" i="1">
                            <a:solidFill>
                              <a:prstClr val="black"/>
                            </a:solidFill>
                            <a:latin typeface="Cambria Math"/>
                          </a:rPr>
                          <m:t>𝑝</m:t>
                        </m:r>
                      </m:e>
                    </m:acc>
                  </m:oMath>
                </a14:m>
                <a:r>
                  <a:rPr lang="es-AR" sz="2000" dirty="0" smtClean="0"/>
                  <a:t>  se </a:t>
                </a:r>
                <a:r>
                  <a:rPr lang="es-AR" sz="2000" dirty="0"/>
                  <a:t>aproxima a una distribución normal con los parámetros especificados arriba. En </a:t>
                </a:r>
                <a:r>
                  <a:rPr lang="es-AR" sz="2000" dirty="0" smtClean="0"/>
                  <a:t>símbolos</a:t>
                </a:r>
                <a:r>
                  <a:rPr lang="es-AR" sz="2000" dirty="0" smtClean="0"/>
                  <a:t>: </a:t>
                </a:r>
                <a14:m>
                  <m:oMath xmlns:m="http://schemas.openxmlformats.org/officeDocument/2006/math">
                    <m:acc>
                      <m:accPr>
                        <m:chr m:val="̂"/>
                        <m:ctrlPr>
                          <a:rPr lang="es-ES" sz="2000" b="1" i="1">
                            <a:solidFill>
                              <a:prstClr val="black"/>
                            </a:solidFill>
                            <a:latin typeface="Cambria Math" panose="02040503050406030204" pitchFamily="18" charset="0"/>
                          </a:rPr>
                        </m:ctrlPr>
                      </m:accPr>
                      <m:e>
                        <m:r>
                          <a:rPr lang="es-ES" sz="2000" i="1">
                            <a:solidFill>
                              <a:prstClr val="black"/>
                            </a:solidFill>
                            <a:latin typeface="Cambria Math"/>
                          </a:rPr>
                          <m:t>𝑝</m:t>
                        </m:r>
                      </m:e>
                    </m:acc>
                    <m:r>
                      <a:rPr lang="es-ES" sz="2000" b="0" i="1" smtClean="0">
                        <a:solidFill>
                          <a:prstClr val="black"/>
                        </a:solidFill>
                        <a:latin typeface="Cambria Math" panose="02040503050406030204" pitchFamily="18" charset="0"/>
                      </a:rPr>
                      <m:t> </m:t>
                    </m:r>
                    <m:r>
                      <a:rPr lang="es-ES" sz="2000" i="1" smtClean="0">
                        <a:solidFill>
                          <a:prstClr val="black">
                            <a:lumMod val="75000"/>
                            <a:lumOff val="25000"/>
                          </a:prstClr>
                        </a:solidFill>
                        <a:latin typeface="Cambria Math" panose="02040503050406030204" pitchFamily="18" charset="0"/>
                        <a:ea typeface="Cambria Math" panose="02040503050406030204" pitchFamily="18" charset="0"/>
                        <a:sym typeface="Symbol" panose="05050102010706020507" pitchFamily="18" charset="2"/>
                      </a:rPr>
                      <m:t></m:t>
                    </m:r>
                    <m:r>
                      <a:rPr lang="es-ES" sz="2000" i="1">
                        <a:solidFill>
                          <a:prstClr val="black">
                            <a:lumMod val="75000"/>
                            <a:lumOff val="25000"/>
                          </a:prstClr>
                        </a:solidFill>
                        <a:latin typeface="Cambria Math" panose="02040503050406030204" pitchFamily="18" charset="0"/>
                        <a:ea typeface="Cambria Math" panose="02040503050406030204" pitchFamily="18" charset="0"/>
                      </a:rPr>
                      <m:t> </m:t>
                    </m:r>
                    <m:r>
                      <a:rPr lang="es-ES" sz="2000" i="1">
                        <a:solidFill>
                          <a:prstClr val="black"/>
                        </a:solidFill>
                        <a:latin typeface="Cambria Math" panose="02040503050406030204" pitchFamily="18" charset="0"/>
                        <a:ea typeface="Cambria Math" panose="02040503050406030204" pitchFamily="18" charset="0"/>
                      </a:rPr>
                      <m:t>𝑁</m:t>
                    </m:r>
                    <m:r>
                      <a:rPr lang="es-ES" sz="2000" i="1">
                        <a:solidFill>
                          <a:prstClr val="black"/>
                        </a:solidFill>
                        <a:latin typeface="Cambria Math" panose="02040503050406030204" pitchFamily="18" charset="0"/>
                        <a:ea typeface="Cambria Math" panose="02040503050406030204" pitchFamily="18" charset="0"/>
                      </a:rPr>
                      <m:t>(</m:t>
                    </m:r>
                    <m:r>
                      <a:rPr lang="es-ES" sz="2000" b="0" i="1" smtClean="0">
                        <a:solidFill>
                          <a:srgbClr val="000000"/>
                        </a:solidFill>
                        <a:latin typeface="Cambria Math"/>
                      </a:rPr>
                      <m:t>𝑝</m:t>
                    </m:r>
                    <m:r>
                      <a:rPr lang="es-ES" sz="2000" b="0" i="1" smtClean="0">
                        <a:solidFill>
                          <a:srgbClr val="000000"/>
                        </a:solidFill>
                        <a:latin typeface="Cambria Math"/>
                      </a:rPr>
                      <m:t>,</m:t>
                    </m:r>
                    <m:rad>
                      <m:radPr>
                        <m:degHide m:val="on"/>
                        <m:ctrlPr>
                          <a:rPr lang="es-ES" sz="2000" b="0" i="1" smtClean="0">
                            <a:solidFill>
                              <a:srgbClr val="000000"/>
                            </a:solidFill>
                            <a:latin typeface="Cambria Math" panose="02040503050406030204" pitchFamily="18" charset="0"/>
                          </a:rPr>
                        </m:ctrlPr>
                      </m:radPr>
                      <m:deg/>
                      <m:e>
                        <m:f>
                          <m:fPr>
                            <m:ctrlPr>
                              <a:rPr lang="es-ES" sz="2000" b="0" i="1" smtClean="0">
                                <a:solidFill>
                                  <a:srgbClr val="000000"/>
                                </a:solidFill>
                                <a:latin typeface="Cambria Math" panose="02040503050406030204" pitchFamily="18" charset="0"/>
                              </a:rPr>
                            </m:ctrlPr>
                          </m:fPr>
                          <m:num>
                            <m:r>
                              <a:rPr lang="es-ES" sz="2000" b="0" i="1" smtClean="0">
                                <a:solidFill>
                                  <a:srgbClr val="000000"/>
                                </a:solidFill>
                                <a:latin typeface="Cambria Math"/>
                              </a:rPr>
                              <m:t>𝑝</m:t>
                            </m:r>
                            <m:r>
                              <a:rPr lang="es-ES" sz="2000" b="0" i="1" smtClean="0">
                                <a:solidFill>
                                  <a:srgbClr val="000000"/>
                                </a:solidFill>
                                <a:latin typeface="Cambria Math"/>
                              </a:rPr>
                              <m:t>(1−</m:t>
                            </m:r>
                            <m:r>
                              <a:rPr lang="es-ES" sz="2000" b="0" i="1" smtClean="0">
                                <a:solidFill>
                                  <a:srgbClr val="000000"/>
                                </a:solidFill>
                                <a:latin typeface="Cambria Math"/>
                              </a:rPr>
                              <m:t>𝑝</m:t>
                            </m:r>
                            <m:r>
                              <a:rPr lang="es-ES" sz="2000" b="0" i="1" smtClean="0">
                                <a:solidFill>
                                  <a:srgbClr val="000000"/>
                                </a:solidFill>
                                <a:latin typeface="Cambria Math"/>
                              </a:rPr>
                              <m:t>)</m:t>
                            </m:r>
                          </m:num>
                          <m:den>
                            <m:r>
                              <a:rPr lang="es-ES" sz="2000" b="0" i="1" smtClean="0">
                                <a:solidFill>
                                  <a:srgbClr val="000000"/>
                                </a:solidFill>
                                <a:latin typeface="Cambria Math"/>
                              </a:rPr>
                              <m:t>𝑛</m:t>
                            </m:r>
                          </m:den>
                        </m:f>
                      </m:e>
                    </m:rad>
                  </m:oMath>
                </a14:m>
                <a:r>
                  <a:rPr lang="es-AR" sz="2000" dirty="0" smtClean="0">
                    <a:solidFill>
                      <a:prstClr val="black"/>
                    </a:solidFill>
                  </a:rPr>
                  <a:t>)</a:t>
                </a:r>
                <a:endParaRPr lang="es-AR" sz="2000" dirty="0">
                  <a:solidFill>
                    <a:prstClr val="black">
                      <a:lumMod val="75000"/>
                      <a:lumOff val="25000"/>
                    </a:prstClr>
                  </a:solidFill>
                </a:endParaRPr>
              </a:p>
              <a:p>
                <a:pPr marL="45720" indent="0" algn="just">
                  <a:buNone/>
                </a:pPr>
                <a:endParaRPr lang="es-AR" sz="2000" dirty="0" smtClean="0"/>
              </a:p>
              <a:p>
                <a:pPr marL="45720" indent="0" algn="just">
                  <a:buNone/>
                </a:pPr>
                <a:endParaRPr lang="es-AR" sz="2000" dirty="0" smtClean="0"/>
              </a:p>
              <a:p>
                <a:pPr marL="45720" indent="0" algn="just">
                  <a:buNone/>
                </a:pPr>
                <a:endParaRPr lang="es-AR" sz="2000" dirty="0"/>
              </a:p>
              <a:p>
                <a:pPr marL="45720" indent="0" algn="just">
                  <a:buNone/>
                </a:pPr>
                <a:endParaRPr lang="es-AR" sz="2000" dirty="0"/>
              </a:p>
              <a:p>
                <a:pPr marL="45720" indent="0">
                  <a:buNone/>
                </a:pPr>
                <a:endParaRPr lang="es-AR" sz="2000" dirty="0"/>
              </a:p>
              <a:p>
                <a:pPr marL="45720" indent="0">
                  <a:buNone/>
                </a:pPr>
                <a:endParaRPr lang="es-AR" sz="2000" dirty="0"/>
              </a:p>
              <a:p>
                <a:pPr marL="45720" indent="0">
                  <a:buNone/>
                </a:pPr>
                <a:endParaRPr lang="es-AR" sz="2000" dirty="0"/>
              </a:p>
              <a:p>
                <a:pPr marL="45720" indent="0">
                  <a:buNone/>
                </a:pPr>
                <a:endParaRPr lang="es-AR" sz="2000" dirty="0"/>
              </a:p>
            </p:txBody>
          </p:sp>
        </mc:Choice>
        <mc:Fallback>
          <p:sp>
            <p:nvSpPr>
              <p:cNvPr id="3" name="Marcador de contenido 2">
                <a:extLst>
                  <a:ext uri="{FF2B5EF4-FFF2-40B4-BE49-F238E27FC236}">
                    <a16:creationId xmlns:a16="http://schemas.microsoft.com/office/drawing/2014/main" id="{0E520A8D-3054-46B9-8DC2-2434D6BD87A3}"/>
                  </a:ext>
                </a:extLst>
              </p:cNvPr>
              <p:cNvSpPr>
                <a:spLocks noGrp="1" noRot="1" noChangeAspect="1" noMove="1" noResize="1" noEditPoints="1" noAdjustHandles="1" noChangeArrowheads="1" noChangeShapeType="1" noTextEdit="1"/>
              </p:cNvSpPr>
              <p:nvPr>
                <p:ph sz="quarter" idx="13"/>
              </p:nvPr>
            </p:nvSpPr>
            <p:spPr>
              <a:xfrm>
                <a:off x="179512" y="260648"/>
                <a:ext cx="8784976" cy="4968552"/>
              </a:xfrm>
              <a:blipFill>
                <a:blip r:embed="rId2"/>
                <a:stretch>
                  <a:fillRect l="-693" t="-859" r="-2150"/>
                </a:stretch>
              </a:blipFill>
            </p:spPr>
            <p:txBody>
              <a:bodyPr/>
              <a:lstStyle/>
              <a:p>
                <a:r>
                  <a:rPr lang="es-ES">
                    <a:noFill/>
                  </a:rPr>
                  <a:t> </a:t>
                </a:r>
              </a:p>
            </p:txBody>
          </p:sp>
        </mc:Fallback>
      </mc:AlternateContent>
      <p:sp>
        <p:nvSpPr>
          <p:cNvPr id="2" name="Título 1">
            <a:extLst>
              <a:ext uri="{FF2B5EF4-FFF2-40B4-BE49-F238E27FC236}">
                <a16:creationId xmlns:a16="http://schemas.microsoft.com/office/drawing/2014/main" id="{9D93A178-4B0A-4F58-BD5F-8003B846C606}"/>
              </a:ext>
            </a:extLst>
          </p:cNvPr>
          <p:cNvSpPr>
            <a:spLocks noGrp="1"/>
          </p:cNvSpPr>
          <p:nvPr>
            <p:ph type="title"/>
          </p:nvPr>
        </p:nvSpPr>
        <p:spPr>
          <a:xfrm>
            <a:off x="1043608" y="5301208"/>
            <a:ext cx="8026897" cy="1440160"/>
          </a:xfrm>
        </p:spPr>
        <p:txBody>
          <a:bodyPr/>
          <a:lstStyle/>
          <a:p>
            <a:pPr marL="0" indent="0">
              <a:buNone/>
            </a:pPr>
            <a:r>
              <a:rPr lang="es-ES" sz="4400" dirty="0"/>
              <a:t>Distribución de la </a:t>
            </a:r>
            <a:r>
              <a:rPr lang="es-ES" sz="4400" dirty="0" smtClean="0"/>
              <a:t/>
            </a:r>
            <a:br>
              <a:rPr lang="es-ES" sz="4400" dirty="0" smtClean="0"/>
            </a:br>
            <a:r>
              <a:rPr lang="es-ES" sz="4400" dirty="0" smtClean="0"/>
              <a:t>Proporción </a:t>
            </a:r>
            <a:r>
              <a:rPr lang="es-ES" sz="4400" dirty="0" err="1" smtClean="0"/>
              <a:t>Muestral</a:t>
            </a:r>
            <a:endParaRPr lang="es-AR" dirty="0"/>
          </a:p>
        </p:txBody>
      </p:sp>
    </p:spTree>
    <p:extLst>
      <p:ext uri="{BB962C8B-B14F-4D97-AF65-F5344CB8AC3E}">
        <p14:creationId xmlns:p14="http://schemas.microsoft.com/office/powerpoint/2010/main" val="14807086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73434" y="5229200"/>
            <a:ext cx="3159006" cy="1143000"/>
          </a:xfrm>
        </p:spPr>
        <p:txBody>
          <a:bodyPr/>
          <a:lstStyle/>
          <a:p>
            <a:pPr marL="0" indent="0">
              <a:buNone/>
            </a:pPr>
            <a:r>
              <a:rPr lang="es-ES" dirty="0" smtClean="0"/>
              <a:t>Inferencia</a:t>
            </a:r>
            <a:br>
              <a:rPr lang="es-ES" dirty="0" smtClean="0"/>
            </a:br>
            <a:r>
              <a:rPr lang="es-ES" dirty="0" smtClean="0"/>
              <a:t>Muestreo</a:t>
            </a:r>
            <a:endParaRPr lang="es-ES" dirty="0"/>
          </a:p>
        </p:txBody>
      </p:sp>
      <p:sp>
        <p:nvSpPr>
          <p:cNvPr id="5" name="2 Marcador de contenido"/>
          <p:cNvSpPr txBox="1">
            <a:spLocks/>
          </p:cNvSpPr>
          <p:nvPr/>
        </p:nvSpPr>
        <p:spPr>
          <a:xfrm>
            <a:off x="539552" y="1700808"/>
            <a:ext cx="7992888" cy="2880320"/>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Clr>
                <a:srgbClr val="F14124">
                  <a:lumMod val="75000"/>
                </a:srgbClr>
              </a:buClr>
              <a:buFont typeface="Georgia" pitchFamily="18" charset="0"/>
              <a:buNone/>
            </a:pPr>
            <a:endParaRPr lang="es-ES" dirty="0">
              <a:solidFill>
                <a:prstClr val="black">
                  <a:lumMod val="75000"/>
                  <a:lumOff val="25000"/>
                </a:prstClr>
              </a:solidFill>
            </a:endParaRPr>
          </a:p>
          <a:p>
            <a:pPr marL="45720" indent="0" algn="just">
              <a:buClr>
                <a:srgbClr val="F14124">
                  <a:lumMod val="75000"/>
                </a:srgbClr>
              </a:buClr>
              <a:buFont typeface="Georgia" pitchFamily="18" charset="0"/>
              <a:buNone/>
            </a:pPr>
            <a:endParaRPr lang="es-ES" dirty="0">
              <a:solidFill>
                <a:prstClr val="black">
                  <a:lumMod val="75000"/>
                  <a:lumOff val="25000"/>
                </a:prstClr>
              </a:solidFill>
            </a:endParaRPr>
          </a:p>
          <a:p>
            <a:pPr marL="45720" indent="0" algn="just">
              <a:buClr>
                <a:srgbClr val="F14124">
                  <a:lumMod val="75000"/>
                </a:srgbClr>
              </a:buClr>
              <a:buFont typeface="Georgia" pitchFamily="18" charset="0"/>
              <a:buNone/>
            </a:pPr>
            <a:endParaRPr lang="es-ES" dirty="0">
              <a:solidFill>
                <a:prstClr val="black">
                  <a:lumMod val="75000"/>
                  <a:lumOff val="25000"/>
                </a:prstClr>
              </a:solidFill>
            </a:endParaRPr>
          </a:p>
        </p:txBody>
      </p:sp>
      <p:sp>
        <p:nvSpPr>
          <p:cNvPr id="6" name="Marcador de contenido 5">
            <a:extLst>
              <a:ext uri="{FF2B5EF4-FFF2-40B4-BE49-F238E27FC236}">
                <a16:creationId xmlns:a16="http://schemas.microsoft.com/office/drawing/2014/main" id="{48484F6F-1147-44F1-9DE1-DA4FE47ADE7C}"/>
              </a:ext>
            </a:extLst>
          </p:cNvPr>
          <p:cNvSpPr>
            <a:spLocks noGrp="1"/>
          </p:cNvSpPr>
          <p:nvPr>
            <p:ph sz="quarter" idx="13"/>
          </p:nvPr>
        </p:nvSpPr>
        <p:spPr>
          <a:xfrm>
            <a:off x="719572" y="548680"/>
            <a:ext cx="7632848" cy="3474720"/>
          </a:xfrm>
        </p:spPr>
        <p:txBody>
          <a:bodyPr>
            <a:noAutofit/>
          </a:bodyPr>
          <a:lstStyle/>
          <a:p>
            <a:pPr marL="45720" indent="0" algn="just">
              <a:spcBef>
                <a:spcPts val="1800"/>
              </a:spcBef>
              <a:spcAft>
                <a:spcPts val="0"/>
              </a:spcAft>
              <a:buNone/>
            </a:pPr>
            <a:r>
              <a:rPr lang="es-ES" dirty="0" smtClean="0"/>
              <a:t>	Hasta </a:t>
            </a:r>
            <a:r>
              <a:rPr lang="es-ES" dirty="0"/>
              <a:t>el momento nos hemos familiarizados con el tratamiento de datos observados, que fueron recopilados de encuestas, cuestionarios o de alguna fuente de información a través de instrumentos de recolección de estos. </a:t>
            </a:r>
          </a:p>
          <a:p>
            <a:pPr marL="45720" indent="0" algn="just">
              <a:spcBef>
                <a:spcPts val="1800"/>
              </a:spcBef>
              <a:spcAft>
                <a:spcPts val="0"/>
              </a:spcAft>
              <a:buNone/>
            </a:pPr>
            <a:r>
              <a:rPr lang="es-ES" dirty="0" smtClean="0"/>
              <a:t>	A </a:t>
            </a:r>
            <a:r>
              <a:rPr lang="es-ES" dirty="0"/>
              <a:t>partir de ahora nos ocuparemos de lo que no ha sido observado, es decir, queremos hacer inferencias y sacar conclusiones sobre lo que no hemos visto. </a:t>
            </a:r>
          </a:p>
          <a:p>
            <a:pPr marL="45720" indent="0" algn="just">
              <a:spcBef>
                <a:spcPts val="1800"/>
              </a:spcBef>
              <a:spcAft>
                <a:spcPts val="0"/>
              </a:spcAft>
              <a:buNone/>
            </a:pPr>
            <a:r>
              <a:rPr lang="es-ES" dirty="0" smtClean="0"/>
              <a:t>	Para </a:t>
            </a:r>
            <a:r>
              <a:rPr lang="es-ES" dirty="0"/>
              <a:t>ello es necesario recurrir al muestreo, conjunto de procedimientos mediante los cuales se selecciona una muestra que intenta reproducir las características de una población.</a:t>
            </a:r>
            <a:endParaRPr lang="es-AR" dirty="0"/>
          </a:p>
        </p:txBody>
      </p:sp>
    </p:spTree>
    <p:extLst>
      <p:ext uri="{BB962C8B-B14F-4D97-AF65-F5344CB8AC3E}">
        <p14:creationId xmlns:p14="http://schemas.microsoft.com/office/powerpoint/2010/main" val="1989268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39952" y="5013176"/>
            <a:ext cx="3992231" cy="1143000"/>
          </a:xfrm>
        </p:spPr>
        <p:txBody>
          <a:bodyPr/>
          <a:lstStyle/>
          <a:p>
            <a:pPr marL="0" indent="0">
              <a:buNone/>
            </a:pPr>
            <a:r>
              <a:rPr lang="es-ES" dirty="0" smtClean="0"/>
              <a:t>Inferencia </a:t>
            </a:r>
            <a:br>
              <a:rPr lang="es-ES" dirty="0" smtClean="0"/>
            </a:br>
            <a:r>
              <a:rPr lang="es-ES" dirty="0" smtClean="0"/>
              <a:t>Estadística</a:t>
            </a:r>
            <a:endParaRPr lang="es-ES" dirty="0"/>
          </a:p>
        </p:txBody>
      </p:sp>
      <p:sp>
        <p:nvSpPr>
          <p:cNvPr id="3" name="2 Marcador de contenido"/>
          <p:cNvSpPr>
            <a:spLocks noGrp="1"/>
          </p:cNvSpPr>
          <p:nvPr>
            <p:ph sz="quarter" idx="13"/>
          </p:nvPr>
        </p:nvSpPr>
        <p:spPr>
          <a:xfrm>
            <a:off x="683568" y="692696"/>
            <a:ext cx="7920880" cy="3456384"/>
          </a:xfrm>
          <a:solidFill>
            <a:schemeClr val="accent6">
              <a:lumMod val="20000"/>
              <a:lumOff val="80000"/>
            </a:schemeClr>
          </a:solidFill>
        </p:spPr>
        <p:txBody>
          <a:bodyPr>
            <a:normAutofit/>
          </a:bodyPr>
          <a:lstStyle/>
          <a:p>
            <a:pPr marL="45720" indent="0" algn="just">
              <a:lnSpc>
                <a:spcPct val="150000"/>
              </a:lnSpc>
              <a:spcBef>
                <a:spcPts val="0"/>
              </a:spcBef>
              <a:spcAft>
                <a:spcPts val="0"/>
              </a:spcAft>
              <a:buNone/>
            </a:pPr>
            <a:r>
              <a:rPr lang="es-ES" i="1" dirty="0" smtClean="0"/>
              <a:t>	Consiste en extraer conclusiones sobre una población a partir de una muestra controlando el error de muestreo mediante el auxilio de la Teoría de Probabilidades.</a:t>
            </a:r>
          </a:p>
          <a:p>
            <a:pPr marL="45720" indent="0" algn="just">
              <a:lnSpc>
                <a:spcPct val="150000"/>
              </a:lnSpc>
              <a:spcBef>
                <a:spcPts val="0"/>
              </a:spcBef>
              <a:spcAft>
                <a:spcPts val="0"/>
              </a:spcAft>
              <a:buNone/>
            </a:pPr>
            <a:endParaRPr lang="es-ES" i="1" dirty="0"/>
          </a:p>
          <a:p>
            <a:pPr marL="45720" indent="0" algn="just">
              <a:lnSpc>
                <a:spcPct val="150000"/>
              </a:lnSpc>
              <a:spcBef>
                <a:spcPts val="0"/>
              </a:spcBef>
              <a:spcAft>
                <a:spcPts val="0"/>
              </a:spcAft>
              <a:buNone/>
            </a:pPr>
            <a:r>
              <a:rPr lang="es-ES" i="1" dirty="0" smtClean="0"/>
              <a:t>	La Estadística Inferencial es la parte de la Estadística que proporciona métodos para realizar dichas inferencias.</a:t>
            </a:r>
          </a:p>
          <a:p>
            <a:pPr marL="45720" indent="0" algn="just">
              <a:buNone/>
            </a:pPr>
            <a:endParaRPr lang="es-ES" i="1" dirty="0"/>
          </a:p>
        </p:txBody>
      </p:sp>
    </p:spTree>
    <p:extLst>
      <p:ext uri="{BB962C8B-B14F-4D97-AF65-F5344CB8AC3E}">
        <p14:creationId xmlns:p14="http://schemas.microsoft.com/office/powerpoint/2010/main" val="2891268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039D5D-E974-46D1-AE13-97A41772EC6D}"/>
              </a:ext>
            </a:extLst>
          </p:cNvPr>
          <p:cNvSpPr>
            <a:spLocks noGrp="1"/>
          </p:cNvSpPr>
          <p:nvPr>
            <p:ph type="title"/>
          </p:nvPr>
        </p:nvSpPr>
        <p:spPr>
          <a:xfrm>
            <a:off x="1835696" y="5157192"/>
            <a:ext cx="6512511" cy="1143000"/>
          </a:xfrm>
        </p:spPr>
        <p:txBody>
          <a:bodyPr/>
          <a:lstStyle/>
          <a:p>
            <a:pPr marL="0" indent="0">
              <a:buNone/>
            </a:pPr>
            <a:r>
              <a:rPr lang="es-ES" dirty="0" smtClean="0"/>
              <a:t>Población</a:t>
            </a:r>
            <a:br>
              <a:rPr lang="es-ES" dirty="0" smtClean="0"/>
            </a:br>
            <a:r>
              <a:rPr lang="es-ES" dirty="0" err="1" smtClean="0"/>
              <a:t>Población</a:t>
            </a:r>
            <a:r>
              <a:rPr lang="es-ES" dirty="0" smtClean="0"/>
              <a:t> </a:t>
            </a:r>
            <a:r>
              <a:rPr lang="es-ES" dirty="0"/>
              <a:t>Hipotética</a:t>
            </a:r>
            <a:endParaRPr lang="es-AR" dirty="0"/>
          </a:p>
        </p:txBody>
      </p:sp>
      <p:sp>
        <p:nvSpPr>
          <p:cNvPr id="3" name="Marcador de contenido 2">
            <a:extLst>
              <a:ext uri="{FF2B5EF4-FFF2-40B4-BE49-F238E27FC236}">
                <a16:creationId xmlns:a16="http://schemas.microsoft.com/office/drawing/2014/main" id="{7FF47317-93C4-4901-B330-B77301270362}"/>
              </a:ext>
            </a:extLst>
          </p:cNvPr>
          <p:cNvSpPr>
            <a:spLocks noGrp="1"/>
          </p:cNvSpPr>
          <p:nvPr>
            <p:ph sz="quarter" idx="13"/>
          </p:nvPr>
        </p:nvSpPr>
        <p:spPr>
          <a:xfrm>
            <a:off x="611560" y="1628800"/>
            <a:ext cx="7848872" cy="3744416"/>
          </a:xfrm>
        </p:spPr>
        <p:txBody>
          <a:bodyPr>
            <a:normAutofit fontScale="92500"/>
          </a:bodyPr>
          <a:lstStyle/>
          <a:p>
            <a:pPr marL="0" indent="0" algn="just">
              <a:lnSpc>
                <a:spcPct val="110000"/>
              </a:lnSpc>
              <a:spcBef>
                <a:spcPts val="0"/>
              </a:spcBef>
              <a:spcAft>
                <a:spcPts val="0"/>
              </a:spcAft>
              <a:buNone/>
              <a:defRPr/>
            </a:pPr>
            <a:r>
              <a:rPr lang="es-ES" altLang="es-ES" b="1" dirty="0" smtClean="0"/>
              <a:t>Definición </a:t>
            </a:r>
            <a:r>
              <a:rPr lang="es-ES" altLang="es-ES" b="1" dirty="0"/>
              <a:t>y acotación de la población</a:t>
            </a:r>
          </a:p>
          <a:p>
            <a:pPr marL="0" indent="0" algn="just">
              <a:lnSpc>
                <a:spcPct val="110000"/>
              </a:lnSpc>
              <a:spcBef>
                <a:spcPts val="0"/>
              </a:spcBef>
              <a:spcAft>
                <a:spcPts val="0"/>
              </a:spcAft>
              <a:buNone/>
              <a:defRPr/>
            </a:pPr>
            <a:endParaRPr lang="es-ES" altLang="es-ES" sz="1400" dirty="0" smtClean="0"/>
          </a:p>
          <a:p>
            <a:pPr marL="0" indent="0" algn="just">
              <a:lnSpc>
                <a:spcPct val="110000"/>
              </a:lnSpc>
              <a:spcBef>
                <a:spcPts val="0"/>
              </a:spcBef>
              <a:spcAft>
                <a:spcPts val="0"/>
              </a:spcAft>
              <a:buNone/>
              <a:defRPr/>
            </a:pPr>
            <a:r>
              <a:rPr lang="es-ES" altLang="es-ES" dirty="0" smtClean="0"/>
              <a:t>	Consiste </a:t>
            </a:r>
            <a:r>
              <a:rPr lang="es-ES" altLang="es-ES" dirty="0"/>
              <a:t>en mencionar las características </a:t>
            </a:r>
            <a:r>
              <a:rPr lang="es-ES" altLang="es-ES" dirty="0" smtClean="0"/>
              <a:t>esenciales que </a:t>
            </a:r>
            <a:r>
              <a:rPr lang="es-ES" altLang="es-ES" dirty="0"/>
              <a:t>ubican a la población en un espacio y </a:t>
            </a:r>
            <a:r>
              <a:rPr lang="es-ES" altLang="es-ES" dirty="0" smtClean="0"/>
              <a:t>tiempo concretos</a:t>
            </a:r>
            <a:r>
              <a:rPr lang="es-ES" altLang="es-ES" dirty="0"/>
              <a:t>.  Para ello han de tenerse en cuenta </a:t>
            </a:r>
            <a:r>
              <a:rPr lang="es-ES" altLang="es-ES" dirty="0" smtClean="0"/>
              <a:t>el </a:t>
            </a:r>
            <a:r>
              <a:rPr lang="es-ES" altLang="es-ES" i="1" dirty="0" smtClean="0"/>
              <a:t>problema</a:t>
            </a:r>
            <a:r>
              <a:rPr lang="es-ES" altLang="es-ES" dirty="0" smtClean="0"/>
              <a:t> </a:t>
            </a:r>
            <a:r>
              <a:rPr lang="es-ES" altLang="es-ES" dirty="0"/>
              <a:t>y los </a:t>
            </a:r>
            <a:r>
              <a:rPr lang="es-ES" altLang="es-ES" i="1" dirty="0"/>
              <a:t>objetivos principales</a:t>
            </a:r>
            <a:r>
              <a:rPr lang="es-ES" altLang="es-ES" dirty="0"/>
              <a:t> de </a:t>
            </a:r>
            <a:r>
              <a:rPr lang="es-ES" altLang="es-ES" dirty="0" smtClean="0"/>
              <a:t>la investigación</a:t>
            </a:r>
            <a:r>
              <a:rPr lang="es-ES" altLang="es-ES" dirty="0"/>
              <a:t>.</a:t>
            </a:r>
          </a:p>
          <a:p>
            <a:pPr marL="0" indent="0" algn="just">
              <a:lnSpc>
                <a:spcPct val="110000"/>
              </a:lnSpc>
              <a:spcBef>
                <a:spcPts val="0"/>
              </a:spcBef>
              <a:spcAft>
                <a:spcPts val="0"/>
              </a:spcAft>
              <a:buNone/>
            </a:pPr>
            <a:endParaRPr lang="es-AR" sz="1400" dirty="0"/>
          </a:p>
          <a:p>
            <a:pPr marL="0" indent="0" algn="just">
              <a:lnSpc>
                <a:spcPct val="110000"/>
              </a:lnSpc>
              <a:spcBef>
                <a:spcPts val="0"/>
              </a:spcBef>
              <a:spcAft>
                <a:spcPts val="0"/>
              </a:spcAft>
              <a:buNone/>
            </a:pPr>
            <a:r>
              <a:rPr lang="es-AR" dirty="0" smtClean="0"/>
              <a:t>	Muchas veces no es posible tal delimitación concreta y enumerar sus unidades </a:t>
            </a:r>
            <a:r>
              <a:rPr lang="es-AR" dirty="0"/>
              <a:t>de </a:t>
            </a:r>
            <a:r>
              <a:rPr lang="es-AR" dirty="0" smtClean="0"/>
              <a:t>análisis; se habla entonces de </a:t>
            </a:r>
            <a:r>
              <a:rPr lang="es-AR" i="1" dirty="0"/>
              <a:t>población hipotética</a:t>
            </a:r>
            <a:r>
              <a:rPr lang="es-AR" dirty="0" smtClean="0"/>
              <a:t>. Es el caso, por ejemplo, de los ensayos experimentales donde se infiere sobre los sujetos que “recibirían” tal tratamiento.</a:t>
            </a:r>
            <a:endParaRPr lang="es-AR" dirty="0"/>
          </a:p>
        </p:txBody>
      </p:sp>
      <p:sp>
        <p:nvSpPr>
          <p:cNvPr id="4" name="3 CuadroTexto"/>
          <p:cNvSpPr txBox="1"/>
          <p:nvPr/>
        </p:nvSpPr>
        <p:spPr>
          <a:xfrm>
            <a:off x="611560" y="548680"/>
            <a:ext cx="7848872" cy="769441"/>
          </a:xfrm>
          <a:prstGeom prst="rect">
            <a:avLst/>
          </a:prstGeom>
          <a:solidFill>
            <a:schemeClr val="accent6">
              <a:lumMod val="20000"/>
              <a:lumOff val="80000"/>
            </a:schemeClr>
          </a:solidFill>
        </p:spPr>
        <p:txBody>
          <a:bodyPr wrap="square" rtlCol="0">
            <a:spAutoFit/>
          </a:bodyPr>
          <a:lstStyle/>
          <a:p>
            <a:pPr marL="45720" lvl="0" algn="just">
              <a:spcBef>
                <a:spcPct val="20000"/>
              </a:spcBef>
              <a:spcAft>
                <a:spcPts val="300"/>
              </a:spcAft>
              <a:buClr>
                <a:srgbClr val="F14124">
                  <a:lumMod val="75000"/>
                </a:srgbClr>
              </a:buClr>
              <a:buSzPct val="130000"/>
            </a:pPr>
            <a:r>
              <a:rPr lang="es-ES" sz="2200" i="1" dirty="0">
                <a:solidFill>
                  <a:prstClr val="black">
                    <a:lumMod val="75000"/>
                    <a:lumOff val="25000"/>
                  </a:prstClr>
                </a:solidFill>
              </a:rPr>
              <a:t>Población o </a:t>
            </a:r>
            <a:r>
              <a:rPr lang="es-ES" sz="2200" i="1" dirty="0" smtClean="0">
                <a:solidFill>
                  <a:prstClr val="black">
                    <a:lumMod val="75000"/>
                    <a:lumOff val="25000"/>
                  </a:prstClr>
                </a:solidFill>
              </a:rPr>
              <a:t>Universo </a:t>
            </a:r>
            <a:r>
              <a:rPr lang="es-ES" sz="2200" i="1" dirty="0">
                <a:solidFill>
                  <a:prstClr val="black">
                    <a:lumMod val="75000"/>
                    <a:lumOff val="25000"/>
                  </a:prstClr>
                </a:solidFill>
              </a:rPr>
              <a:t>es el conjunto de unidades de análisis que son objeto de un estudio particular.</a:t>
            </a:r>
          </a:p>
        </p:txBody>
      </p:sp>
    </p:spTree>
    <p:extLst>
      <p:ext uri="{BB962C8B-B14F-4D97-AF65-F5344CB8AC3E}">
        <p14:creationId xmlns:p14="http://schemas.microsoft.com/office/powerpoint/2010/main" val="1873091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1B5CE2C-C40C-4125-85FF-80AB7E3BC5D6}"/>
              </a:ext>
            </a:extLst>
          </p:cNvPr>
          <p:cNvSpPr>
            <a:spLocks noGrp="1"/>
          </p:cNvSpPr>
          <p:nvPr>
            <p:ph sz="quarter" idx="13"/>
          </p:nvPr>
        </p:nvSpPr>
        <p:spPr>
          <a:xfrm>
            <a:off x="539552" y="1052736"/>
            <a:ext cx="7992888" cy="4752528"/>
          </a:xfrm>
        </p:spPr>
        <p:txBody>
          <a:bodyPr>
            <a:noAutofit/>
          </a:bodyPr>
          <a:lstStyle/>
          <a:p>
            <a:pPr marL="0" indent="0">
              <a:lnSpc>
                <a:spcPct val="80000"/>
              </a:lnSpc>
              <a:buNone/>
              <a:defRPr/>
            </a:pPr>
            <a:r>
              <a:rPr lang="es-ES" altLang="es-ES" dirty="0" smtClean="0"/>
              <a:t>Se </a:t>
            </a:r>
            <a:r>
              <a:rPr lang="es-ES" altLang="es-ES" dirty="0"/>
              <a:t>utiliza para buscar la documentación que ayuda a la</a:t>
            </a:r>
          </a:p>
          <a:p>
            <a:pPr marL="0" indent="0">
              <a:lnSpc>
                <a:spcPct val="80000"/>
              </a:lnSpc>
              <a:buNone/>
              <a:defRPr/>
            </a:pPr>
            <a:r>
              <a:rPr lang="es-ES" altLang="es-ES" dirty="0"/>
              <a:t>identificación de la población de estudio. </a:t>
            </a:r>
          </a:p>
          <a:p>
            <a:pPr marL="0" indent="0">
              <a:lnSpc>
                <a:spcPct val="80000"/>
              </a:lnSpc>
              <a:buNone/>
              <a:defRPr/>
            </a:pPr>
            <a:endParaRPr lang="es-ES" altLang="es-ES" sz="1400" dirty="0"/>
          </a:p>
          <a:p>
            <a:pPr marL="0" indent="0">
              <a:lnSpc>
                <a:spcPct val="80000"/>
              </a:lnSpc>
              <a:buNone/>
              <a:defRPr/>
            </a:pPr>
            <a:r>
              <a:rPr lang="es-ES" altLang="es-ES" dirty="0"/>
              <a:t>Sus requisitos son</a:t>
            </a:r>
            <a:r>
              <a:rPr lang="es-ES" altLang="es-ES" dirty="0" smtClean="0"/>
              <a:t>:</a:t>
            </a:r>
          </a:p>
          <a:p>
            <a:pPr marL="0" indent="0">
              <a:lnSpc>
                <a:spcPct val="80000"/>
              </a:lnSpc>
              <a:buNone/>
              <a:defRPr/>
            </a:pPr>
            <a:endParaRPr lang="es-ES" altLang="es-ES" sz="1400" dirty="0"/>
          </a:p>
          <a:p>
            <a:pPr marL="0" indent="0">
              <a:lnSpc>
                <a:spcPct val="80000"/>
              </a:lnSpc>
              <a:buFont typeface="Wingdings" pitchFamily="2" charset="2"/>
              <a:buChar char="Ø"/>
              <a:defRPr/>
            </a:pPr>
            <a:r>
              <a:rPr lang="es-ES" altLang="es-ES" dirty="0" err="1"/>
              <a:t>comprehensividad</a:t>
            </a:r>
            <a:endParaRPr lang="es-ES" altLang="es-ES" dirty="0"/>
          </a:p>
          <a:p>
            <a:pPr marL="0" indent="0">
              <a:lnSpc>
                <a:spcPct val="80000"/>
              </a:lnSpc>
              <a:buFont typeface="Wingdings" pitchFamily="2" charset="2"/>
              <a:buChar char="Ø"/>
              <a:defRPr/>
            </a:pPr>
            <a:r>
              <a:rPr lang="es-ES" altLang="es-ES" dirty="0"/>
              <a:t>actualización</a:t>
            </a:r>
          </a:p>
          <a:p>
            <a:pPr marL="0" indent="0">
              <a:lnSpc>
                <a:spcPct val="80000"/>
              </a:lnSpc>
              <a:buFont typeface="Wingdings" pitchFamily="2" charset="2"/>
              <a:buChar char="Ø"/>
              <a:defRPr/>
            </a:pPr>
            <a:r>
              <a:rPr lang="es-ES" altLang="es-ES" dirty="0"/>
              <a:t>sin duplicidad</a:t>
            </a:r>
          </a:p>
          <a:p>
            <a:pPr marL="0" indent="0">
              <a:lnSpc>
                <a:spcPct val="80000"/>
              </a:lnSpc>
              <a:buFont typeface="Wingdings" pitchFamily="2" charset="2"/>
              <a:buChar char="Ø"/>
              <a:defRPr/>
            </a:pPr>
            <a:r>
              <a:rPr lang="es-ES" altLang="es-ES" dirty="0"/>
              <a:t>sin unidades que no pertenezcan a la población que se</a:t>
            </a:r>
          </a:p>
          <a:p>
            <a:pPr marL="0" indent="0">
              <a:lnSpc>
                <a:spcPct val="80000"/>
              </a:lnSpc>
              <a:buNone/>
              <a:defRPr/>
            </a:pPr>
            <a:r>
              <a:rPr lang="es-ES" altLang="es-ES" dirty="0"/>
              <a:t>   analiza</a:t>
            </a:r>
          </a:p>
          <a:p>
            <a:pPr marL="0" indent="0">
              <a:lnSpc>
                <a:spcPct val="80000"/>
              </a:lnSpc>
              <a:buFont typeface="Wingdings" pitchFamily="2" charset="2"/>
              <a:buChar char="Ø"/>
              <a:defRPr/>
            </a:pPr>
            <a:r>
              <a:rPr lang="es-ES" altLang="es-ES" dirty="0"/>
              <a:t>con información suplementaria que ayude a la localización</a:t>
            </a:r>
          </a:p>
          <a:p>
            <a:pPr marL="0" indent="0">
              <a:lnSpc>
                <a:spcPct val="80000"/>
              </a:lnSpc>
              <a:buNone/>
              <a:defRPr/>
            </a:pPr>
            <a:r>
              <a:rPr lang="es-ES" altLang="es-ES" dirty="0"/>
              <a:t>   de las unidades.</a:t>
            </a:r>
          </a:p>
          <a:p>
            <a:pPr marL="0" indent="0">
              <a:lnSpc>
                <a:spcPct val="80000"/>
              </a:lnSpc>
              <a:buFont typeface="Wingdings" pitchFamily="2" charset="2"/>
              <a:buChar char="Ø"/>
              <a:defRPr/>
            </a:pPr>
            <a:r>
              <a:rPr lang="es-ES" altLang="es-ES" dirty="0"/>
              <a:t>fácil de utilizar</a:t>
            </a:r>
          </a:p>
          <a:p>
            <a:pPr marL="45720" indent="0">
              <a:buNone/>
            </a:pPr>
            <a:endParaRPr lang="es-AR" dirty="0"/>
          </a:p>
        </p:txBody>
      </p:sp>
      <p:sp>
        <p:nvSpPr>
          <p:cNvPr id="4" name="3 CuadroTexto"/>
          <p:cNvSpPr txBox="1"/>
          <p:nvPr/>
        </p:nvSpPr>
        <p:spPr>
          <a:xfrm>
            <a:off x="683568" y="439100"/>
            <a:ext cx="7540847" cy="363176"/>
          </a:xfrm>
          <a:prstGeom prst="rect">
            <a:avLst/>
          </a:prstGeom>
          <a:solidFill>
            <a:schemeClr val="accent6">
              <a:lumMod val="20000"/>
              <a:lumOff val="80000"/>
            </a:schemeClr>
          </a:solidFill>
        </p:spPr>
        <p:txBody>
          <a:bodyPr wrap="none" rtlCol="0">
            <a:spAutoFit/>
          </a:bodyPr>
          <a:lstStyle/>
          <a:p>
            <a:pPr lvl="0">
              <a:lnSpc>
                <a:spcPct val="80000"/>
              </a:lnSpc>
              <a:spcBef>
                <a:spcPct val="20000"/>
              </a:spcBef>
              <a:spcAft>
                <a:spcPts val="300"/>
              </a:spcAft>
              <a:buClr>
                <a:srgbClr val="F14124">
                  <a:lumMod val="75000"/>
                </a:srgbClr>
              </a:buClr>
              <a:buSzPct val="130000"/>
              <a:defRPr/>
            </a:pPr>
            <a:r>
              <a:rPr lang="es-ES" altLang="es-ES" sz="2200" i="1" dirty="0">
                <a:solidFill>
                  <a:prstClr val="black">
                    <a:lumMod val="75000"/>
                    <a:lumOff val="25000"/>
                  </a:prstClr>
                </a:solidFill>
              </a:rPr>
              <a:t>Es el listado que comprende las unidades de la poblaci</a:t>
            </a:r>
            <a:r>
              <a:rPr lang="es-ES" altLang="es-ES" sz="2200" dirty="0">
                <a:solidFill>
                  <a:prstClr val="black">
                    <a:lumMod val="75000"/>
                    <a:lumOff val="25000"/>
                  </a:prstClr>
                </a:solidFill>
              </a:rPr>
              <a:t>ón.</a:t>
            </a:r>
          </a:p>
        </p:txBody>
      </p:sp>
      <p:sp>
        <p:nvSpPr>
          <p:cNvPr id="2" name="Título 1">
            <a:extLst>
              <a:ext uri="{FF2B5EF4-FFF2-40B4-BE49-F238E27FC236}">
                <a16:creationId xmlns:a16="http://schemas.microsoft.com/office/drawing/2014/main" id="{69941C87-6B0D-48D1-A4E2-1FC2DE339C85}"/>
              </a:ext>
            </a:extLst>
          </p:cNvPr>
          <p:cNvSpPr>
            <a:spLocks noGrp="1"/>
          </p:cNvSpPr>
          <p:nvPr>
            <p:ph type="title"/>
          </p:nvPr>
        </p:nvSpPr>
        <p:spPr>
          <a:xfrm>
            <a:off x="5004048" y="5229200"/>
            <a:ext cx="3632191" cy="1143000"/>
          </a:xfrm>
        </p:spPr>
        <p:txBody>
          <a:bodyPr/>
          <a:lstStyle/>
          <a:p>
            <a:pPr marL="0" indent="0">
              <a:buNone/>
            </a:pPr>
            <a:r>
              <a:rPr lang="es-ES" altLang="es-ES" sz="4800" dirty="0" smtClean="0"/>
              <a:t>Marco de</a:t>
            </a:r>
            <a:br>
              <a:rPr lang="es-ES" altLang="es-ES" sz="4800" dirty="0" smtClean="0"/>
            </a:br>
            <a:r>
              <a:rPr lang="es-ES" altLang="es-ES" sz="4800" dirty="0" smtClean="0"/>
              <a:t>Muestreo</a:t>
            </a:r>
            <a:r>
              <a:rPr lang="es-ES" altLang="es-ES" sz="4800" dirty="0"/>
              <a:t/>
            </a:r>
            <a:br>
              <a:rPr lang="es-ES" altLang="es-ES" sz="4800" dirty="0"/>
            </a:br>
            <a:endParaRPr lang="es-AR" dirty="0"/>
          </a:p>
        </p:txBody>
      </p:sp>
    </p:spTree>
    <p:extLst>
      <p:ext uri="{BB962C8B-B14F-4D97-AF65-F5344CB8AC3E}">
        <p14:creationId xmlns:p14="http://schemas.microsoft.com/office/powerpoint/2010/main" val="3729642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4C3A78-DFB2-406A-947C-0F93179F3717}"/>
              </a:ext>
            </a:extLst>
          </p:cNvPr>
          <p:cNvSpPr>
            <a:spLocks noGrp="1"/>
          </p:cNvSpPr>
          <p:nvPr>
            <p:ph type="title"/>
          </p:nvPr>
        </p:nvSpPr>
        <p:spPr>
          <a:xfrm>
            <a:off x="6244571" y="5967718"/>
            <a:ext cx="2693127" cy="864096"/>
          </a:xfrm>
        </p:spPr>
        <p:txBody>
          <a:bodyPr/>
          <a:lstStyle/>
          <a:p>
            <a:pPr marL="0" indent="0">
              <a:buNone/>
            </a:pPr>
            <a:r>
              <a:rPr lang="es-ES" dirty="0"/>
              <a:t>Muestra</a:t>
            </a:r>
            <a:endParaRPr lang="es-AR" dirty="0"/>
          </a:p>
        </p:txBody>
      </p:sp>
      <p:sp>
        <p:nvSpPr>
          <p:cNvPr id="3" name="Marcador de contenido 2">
            <a:extLst>
              <a:ext uri="{FF2B5EF4-FFF2-40B4-BE49-F238E27FC236}">
                <a16:creationId xmlns:a16="http://schemas.microsoft.com/office/drawing/2014/main" id="{99A231C3-EF50-4465-9EAC-F028193425A8}"/>
              </a:ext>
            </a:extLst>
          </p:cNvPr>
          <p:cNvSpPr>
            <a:spLocks noGrp="1"/>
          </p:cNvSpPr>
          <p:nvPr>
            <p:ph sz="quarter" idx="13"/>
          </p:nvPr>
        </p:nvSpPr>
        <p:spPr>
          <a:xfrm>
            <a:off x="398374" y="1700809"/>
            <a:ext cx="8280920" cy="1584176"/>
          </a:xfrm>
        </p:spPr>
        <p:txBody>
          <a:bodyPr>
            <a:normAutofit/>
          </a:bodyPr>
          <a:lstStyle/>
          <a:p>
            <a:pPr marL="0" indent="0" algn="just">
              <a:spcBef>
                <a:spcPts val="0"/>
              </a:spcBef>
              <a:spcAft>
                <a:spcPts val="0"/>
              </a:spcAft>
              <a:buNone/>
              <a:defRPr/>
            </a:pPr>
            <a:r>
              <a:rPr lang="es-ES" altLang="es-ES" dirty="0" smtClean="0"/>
              <a:t>	De </a:t>
            </a:r>
            <a:r>
              <a:rPr lang="es-ES" altLang="es-ES" dirty="0"/>
              <a:t>cómo se seleccionen las unidades de </a:t>
            </a:r>
            <a:r>
              <a:rPr lang="es-ES" altLang="es-ES" dirty="0" smtClean="0"/>
              <a:t>observación depende </a:t>
            </a:r>
            <a:r>
              <a:rPr lang="es-ES" altLang="es-ES" dirty="0"/>
              <a:t>la calidad de la información que se recoja</a:t>
            </a:r>
            <a:r>
              <a:rPr lang="es-ES" altLang="es-ES" dirty="0" smtClean="0"/>
              <a:t>. Por </a:t>
            </a:r>
            <a:r>
              <a:rPr lang="es-ES" altLang="es-ES" dirty="0"/>
              <a:t>eso </a:t>
            </a:r>
            <a:r>
              <a:rPr lang="es-ES" altLang="es-ES" dirty="0">
                <a:solidFill>
                  <a:srgbClr val="000000"/>
                </a:solidFill>
              </a:rPr>
              <a:t>deben invertirse el tiempo y el </a:t>
            </a:r>
            <a:r>
              <a:rPr lang="es-ES" altLang="es-ES" dirty="0" smtClean="0">
                <a:solidFill>
                  <a:srgbClr val="000000"/>
                </a:solidFill>
              </a:rPr>
              <a:t>esfuerzo </a:t>
            </a:r>
            <a:r>
              <a:rPr lang="es-ES" altLang="es-ES" dirty="0" smtClean="0"/>
              <a:t>necesarios </a:t>
            </a:r>
            <a:r>
              <a:rPr lang="es-ES" altLang="es-ES" dirty="0"/>
              <a:t>en la planificación y ejecución del </a:t>
            </a:r>
            <a:r>
              <a:rPr lang="es-ES" altLang="es-ES" dirty="0" smtClean="0"/>
              <a:t>diseño de </a:t>
            </a:r>
            <a:r>
              <a:rPr lang="es-ES" altLang="es-ES" dirty="0"/>
              <a:t>la muestra.</a:t>
            </a:r>
          </a:p>
          <a:p>
            <a:endParaRPr lang="es-AR" dirty="0"/>
          </a:p>
        </p:txBody>
      </p:sp>
      <p:sp>
        <p:nvSpPr>
          <p:cNvPr id="4" name="Rectángulo: esquinas redondeadas 3">
            <a:extLst>
              <a:ext uri="{FF2B5EF4-FFF2-40B4-BE49-F238E27FC236}">
                <a16:creationId xmlns:a16="http://schemas.microsoft.com/office/drawing/2014/main" id="{A7AB9869-8080-4032-867E-FF4699CE915C}"/>
              </a:ext>
            </a:extLst>
          </p:cNvPr>
          <p:cNvSpPr/>
          <p:nvPr/>
        </p:nvSpPr>
        <p:spPr>
          <a:xfrm>
            <a:off x="401722" y="3875995"/>
            <a:ext cx="2041203" cy="17250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dirty="0">
                <a:solidFill>
                  <a:prstClr val="white"/>
                </a:solidFill>
              </a:rPr>
              <a:t>Población</a:t>
            </a:r>
            <a:endParaRPr lang="es-AR" sz="2400" dirty="0">
              <a:solidFill>
                <a:prstClr val="white"/>
              </a:solidFill>
            </a:endParaRPr>
          </a:p>
        </p:txBody>
      </p:sp>
      <p:sp>
        <p:nvSpPr>
          <p:cNvPr id="6" name="Diagrama de flujo: terminador 5">
            <a:extLst>
              <a:ext uri="{FF2B5EF4-FFF2-40B4-BE49-F238E27FC236}">
                <a16:creationId xmlns:a16="http://schemas.microsoft.com/office/drawing/2014/main" id="{9E621CE3-BE17-491B-8B97-1D386630C493}"/>
              </a:ext>
            </a:extLst>
          </p:cNvPr>
          <p:cNvSpPr/>
          <p:nvPr/>
        </p:nvSpPr>
        <p:spPr>
          <a:xfrm>
            <a:off x="4057609" y="4217024"/>
            <a:ext cx="1489786" cy="4579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dirty="0">
                <a:solidFill>
                  <a:prstClr val="white"/>
                </a:solidFill>
              </a:rPr>
              <a:t>Muestra</a:t>
            </a:r>
            <a:endParaRPr lang="es-AR" sz="2400" dirty="0">
              <a:solidFill>
                <a:prstClr val="white"/>
              </a:solidFill>
            </a:endParaRPr>
          </a:p>
        </p:txBody>
      </p:sp>
      <p:cxnSp>
        <p:nvCxnSpPr>
          <p:cNvPr id="8" name="Conector recto de flecha 7">
            <a:extLst>
              <a:ext uri="{FF2B5EF4-FFF2-40B4-BE49-F238E27FC236}">
                <a16:creationId xmlns:a16="http://schemas.microsoft.com/office/drawing/2014/main" id="{012952BB-7BC4-4222-BA07-0F7C365B742D}"/>
              </a:ext>
            </a:extLst>
          </p:cNvPr>
          <p:cNvCxnSpPr>
            <a:cxnSpLocks/>
          </p:cNvCxnSpPr>
          <p:nvPr/>
        </p:nvCxnSpPr>
        <p:spPr>
          <a:xfrm>
            <a:off x="2491677" y="4455826"/>
            <a:ext cx="1501833"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FB497B2E-BB93-4E9C-8F70-4F55E9356FB3}"/>
              </a:ext>
            </a:extLst>
          </p:cNvPr>
          <p:cNvCxnSpPr>
            <a:cxnSpLocks/>
          </p:cNvCxnSpPr>
          <p:nvPr/>
        </p:nvCxnSpPr>
        <p:spPr>
          <a:xfrm>
            <a:off x="4802502" y="4609880"/>
            <a:ext cx="0" cy="48675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Conector recto de flecha 12">
            <a:extLst>
              <a:ext uri="{FF2B5EF4-FFF2-40B4-BE49-F238E27FC236}">
                <a16:creationId xmlns:a16="http://schemas.microsoft.com/office/drawing/2014/main" id="{32A20C08-08BA-4006-B301-0DC6E75D8100}"/>
              </a:ext>
            </a:extLst>
          </p:cNvPr>
          <p:cNvCxnSpPr/>
          <p:nvPr/>
        </p:nvCxnSpPr>
        <p:spPr>
          <a:xfrm flipH="1">
            <a:off x="2555776" y="5096632"/>
            <a:ext cx="2246726"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4" name="CuadroTexto 13">
            <a:extLst>
              <a:ext uri="{FF2B5EF4-FFF2-40B4-BE49-F238E27FC236}">
                <a16:creationId xmlns:a16="http://schemas.microsoft.com/office/drawing/2014/main" id="{D313A2EF-A99D-43DA-A9FB-989735A0D44D}"/>
              </a:ext>
            </a:extLst>
          </p:cNvPr>
          <p:cNvSpPr txBox="1"/>
          <p:nvPr/>
        </p:nvSpPr>
        <p:spPr>
          <a:xfrm>
            <a:off x="2555776" y="4009015"/>
            <a:ext cx="1296144" cy="400110"/>
          </a:xfrm>
          <a:prstGeom prst="rect">
            <a:avLst/>
          </a:prstGeom>
          <a:noFill/>
        </p:spPr>
        <p:txBody>
          <a:bodyPr wrap="square" rtlCol="0">
            <a:spAutoFit/>
          </a:bodyPr>
          <a:lstStyle/>
          <a:p>
            <a:r>
              <a:rPr lang="es-ES" sz="2000" dirty="0">
                <a:solidFill>
                  <a:prstClr val="black"/>
                </a:solidFill>
              </a:rPr>
              <a:t>muestreo</a:t>
            </a:r>
            <a:endParaRPr lang="es-AR" sz="2000" dirty="0">
              <a:solidFill>
                <a:prstClr val="black"/>
              </a:solidFill>
            </a:endParaRPr>
          </a:p>
        </p:txBody>
      </p:sp>
      <p:sp>
        <p:nvSpPr>
          <p:cNvPr id="15" name="CuadroTexto 14">
            <a:extLst>
              <a:ext uri="{FF2B5EF4-FFF2-40B4-BE49-F238E27FC236}">
                <a16:creationId xmlns:a16="http://schemas.microsoft.com/office/drawing/2014/main" id="{6B17B048-F5F9-422D-A7BA-9435ACF5EAD5}"/>
              </a:ext>
            </a:extLst>
          </p:cNvPr>
          <p:cNvSpPr txBox="1"/>
          <p:nvPr/>
        </p:nvSpPr>
        <p:spPr>
          <a:xfrm>
            <a:off x="2819785" y="5096632"/>
            <a:ext cx="1471526" cy="400110"/>
          </a:xfrm>
          <a:prstGeom prst="rect">
            <a:avLst/>
          </a:prstGeom>
          <a:noFill/>
        </p:spPr>
        <p:txBody>
          <a:bodyPr wrap="square" rtlCol="0">
            <a:spAutoFit/>
          </a:bodyPr>
          <a:lstStyle/>
          <a:p>
            <a:r>
              <a:rPr lang="es-ES" sz="2000" dirty="0">
                <a:solidFill>
                  <a:prstClr val="black"/>
                </a:solidFill>
              </a:rPr>
              <a:t>estimación</a:t>
            </a:r>
            <a:endParaRPr lang="es-AR" sz="2000" dirty="0">
              <a:solidFill>
                <a:prstClr val="black"/>
              </a:solidFill>
            </a:endParaRPr>
          </a:p>
        </p:txBody>
      </p:sp>
      <p:sp>
        <p:nvSpPr>
          <p:cNvPr id="19" name="CuadroTexto 18">
            <a:extLst>
              <a:ext uri="{FF2B5EF4-FFF2-40B4-BE49-F238E27FC236}">
                <a16:creationId xmlns:a16="http://schemas.microsoft.com/office/drawing/2014/main" id="{0E5C3633-2438-4B53-93CF-E202FCAD6A90}"/>
              </a:ext>
            </a:extLst>
          </p:cNvPr>
          <p:cNvSpPr txBox="1"/>
          <p:nvPr/>
        </p:nvSpPr>
        <p:spPr>
          <a:xfrm>
            <a:off x="5583411" y="3856118"/>
            <a:ext cx="1436862" cy="1046440"/>
          </a:xfrm>
          <a:prstGeom prst="rect">
            <a:avLst/>
          </a:prstGeom>
          <a:noFill/>
        </p:spPr>
        <p:txBody>
          <a:bodyPr wrap="square" rtlCol="0">
            <a:spAutoFit/>
          </a:bodyPr>
          <a:lstStyle/>
          <a:p>
            <a:endParaRPr lang="es-ES" dirty="0">
              <a:solidFill>
                <a:prstClr val="black"/>
              </a:solidFill>
            </a:endParaRPr>
          </a:p>
          <a:p>
            <a:r>
              <a:rPr lang="es-AR" sz="2200" dirty="0">
                <a:solidFill>
                  <a:prstClr val="black"/>
                </a:solidFill>
              </a:rPr>
              <a:t>Tipos de muestreo</a:t>
            </a:r>
          </a:p>
        </p:txBody>
      </p:sp>
      <p:sp>
        <p:nvSpPr>
          <p:cNvPr id="20" name="CuadroTexto 19">
            <a:extLst>
              <a:ext uri="{FF2B5EF4-FFF2-40B4-BE49-F238E27FC236}">
                <a16:creationId xmlns:a16="http://schemas.microsoft.com/office/drawing/2014/main" id="{6405477B-CBA1-4516-BCCD-3D37A58CF164}"/>
              </a:ext>
            </a:extLst>
          </p:cNvPr>
          <p:cNvSpPr txBox="1"/>
          <p:nvPr/>
        </p:nvSpPr>
        <p:spPr>
          <a:xfrm>
            <a:off x="6789711" y="3187696"/>
            <a:ext cx="1968065" cy="430887"/>
          </a:xfrm>
          <a:prstGeom prst="rect">
            <a:avLst/>
          </a:prstGeom>
          <a:noFill/>
        </p:spPr>
        <p:txBody>
          <a:bodyPr wrap="square" rtlCol="0">
            <a:spAutoFit/>
          </a:bodyPr>
          <a:lstStyle/>
          <a:p>
            <a:r>
              <a:rPr lang="es-ES" sz="2200" dirty="0">
                <a:solidFill>
                  <a:prstClr val="black"/>
                </a:solidFill>
              </a:rPr>
              <a:t>Probabilístico</a:t>
            </a:r>
            <a:endParaRPr lang="es-AR" sz="2200" dirty="0">
              <a:solidFill>
                <a:prstClr val="black"/>
              </a:solidFill>
            </a:endParaRPr>
          </a:p>
        </p:txBody>
      </p:sp>
      <p:sp>
        <p:nvSpPr>
          <p:cNvPr id="21" name="CuadroTexto 20">
            <a:extLst>
              <a:ext uri="{FF2B5EF4-FFF2-40B4-BE49-F238E27FC236}">
                <a16:creationId xmlns:a16="http://schemas.microsoft.com/office/drawing/2014/main" id="{97EB0633-DC68-480E-8D65-5B8CC0005735}"/>
              </a:ext>
            </a:extLst>
          </p:cNvPr>
          <p:cNvSpPr txBox="1"/>
          <p:nvPr/>
        </p:nvSpPr>
        <p:spPr>
          <a:xfrm>
            <a:off x="6538113" y="5096632"/>
            <a:ext cx="2314293" cy="430887"/>
          </a:xfrm>
          <a:prstGeom prst="rect">
            <a:avLst/>
          </a:prstGeom>
          <a:noFill/>
        </p:spPr>
        <p:txBody>
          <a:bodyPr wrap="square" rtlCol="0">
            <a:spAutoFit/>
          </a:bodyPr>
          <a:lstStyle/>
          <a:p>
            <a:r>
              <a:rPr lang="es-ES" sz="2200" dirty="0">
                <a:solidFill>
                  <a:prstClr val="black"/>
                </a:solidFill>
              </a:rPr>
              <a:t>No Probabilístico</a:t>
            </a:r>
            <a:endParaRPr lang="es-AR" sz="2200" dirty="0">
              <a:solidFill>
                <a:prstClr val="black"/>
              </a:solidFill>
            </a:endParaRPr>
          </a:p>
        </p:txBody>
      </p:sp>
      <p:cxnSp>
        <p:nvCxnSpPr>
          <p:cNvPr id="23" name="Conector recto de flecha 22">
            <a:extLst>
              <a:ext uri="{FF2B5EF4-FFF2-40B4-BE49-F238E27FC236}">
                <a16:creationId xmlns:a16="http://schemas.microsoft.com/office/drawing/2014/main" id="{EC42C65E-0384-46C3-8671-D79DFBE5DB24}"/>
              </a:ext>
            </a:extLst>
          </p:cNvPr>
          <p:cNvCxnSpPr>
            <a:cxnSpLocks/>
            <a:stCxn id="19" idx="3"/>
            <a:endCxn id="20" idx="2"/>
          </p:cNvCxnSpPr>
          <p:nvPr/>
        </p:nvCxnSpPr>
        <p:spPr>
          <a:xfrm flipV="1">
            <a:off x="7020273" y="3618583"/>
            <a:ext cx="753471" cy="7607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Conector recto de flecha 24">
            <a:extLst>
              <a:ext uri="{FF2B5EF4-FFF2-40B4-BE49-F238E27FC236}">
                <a16:creationId xmlns:a16="http://schemas.microsoft.com/office/drawing/2014/main" id="{8A85E825-4FE4-46E2-9A19-976ECC49C0DA}"/>
              </a:ext>
            </a:extLst>
          </p:cNvPr>
          <p:cNvCxnSpPr>
            <a:cxnSpLocks/>
            <a:stCxn id="19" idx="3"/>
            <a:endCxn id="21" idx="0"/>
          </p:cNvCxnSpPr>
          <p:nvPr/>
        </p:nvCxnSpPr>
        <p:spPr>
          <a:xfrm>
            <a:off x="7020273" y="4379338"/>
            <a:ext cx="674987" cy="7172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4 CuadroTexto"/>
          <p:cNvSpPr txBox="1"/>
          <p:nvPr/>
        </p:nvSpPr>
        <p:spPr>
          <a:xfrm>
            <a:off x="398374" y="620688"/>
            <a:ext cx="8280920" cy="769441"/>
          </a:xfrm>
          <a:prstGeom prst="rect">
            <a:avLst/>
          </a:prstGeom>
          <a:solidFill>
            <a:schemeClr val="accent6">
              <a:lumMod val="20000"/>
              <a:lumOff val="80000"/>
            </a:schemeClr>
          </a:solidFill>
        </p:spPr>
        <p:txBody>
          <a:bodyPr wrap="square" rtlCol="0">
            <a:spAutoFit/>
          </a:bodyPr>
          <a:lstStyle/>
          <a:p>
            <a:pPr lvl="0" algn="just">
              <a:buClr>
                <a:srgbClr val="F14124">
                  <a:lumMod val="75000"/>
                </a:srgbClr>
              </a:buClr>
              <a:buSzPct val="130000"/>
              <a:defRPr/>
            </a:pPr>
            <a:r>
              <a:rPr lang="es-ES" altLang="es-ES" sz="2200" i="1" dirty="0" smtClean="0">
                <a:solidFill>
                  <a:prstClr val="black">
                    <a:lumMod val="75000"/>
                    <a:lumOff val="25000"/>
                  </a:prstClr>
                </a:solidFill>
              </a:rPr>
              <a:t>Es un </a:t>
            </a:r>
            <a:r>
              <a:rPr lang="es-ES" altLang="es-ES" sz="2200" i="1" dirty="0">
                <a:solidFill>
                  <a:prstClr val="black">
                    <a:lumMod val="75000"/>
                    <a:lumOff val="25000"/>
                  </a:prstClr>
                </a:solidFill>
              </a:rPr>
              <a:t>subconjunto de la población que comparte sus características en los aspectos de interés para la investigación.</a:t>
            </a:r>
          </a:p>
        </p:txBody>
      </p:sp>
    </p:spTree>
    <p:extLst>
      <p:ext uri="{BB962C8B-B14F-4D97-AF65-F5344CB8AC3E}">
        <p14:creationId xmlns:p14="http://schemas.microsoft.com/office/powerpoint/2010/main" val="3263935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txBox="1">
            <a:spLocks/>
          </p:cNvSpPr>
          <p:nvPr/>
        </p:nvSpPr>
        <p:spPr>
          <a:xfrm>
            <a:off x="467544" y="332656"/>
            <a:ext cx="8352928" cy="5688632"/>
          </a:xfrm>
          <a:prstGeom prst="rect">
            <a:avLst/>
          </a:prstGeom>
        </p:spPr>
        <p:txBody>
          <a:bodyPr vert="horz" lIns="91440" tIns="45720" rIns="91440" bIns="45720" rtlCol="0">
            <a:normAutofit fontScale="700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nSpc>
                <a:spcPct val="120000"/>
              </a:lnSpc>
              <a:spcBef>
                <a:spcPts val="0"/>
              </a:spcBef>
              <a:spcAft>
                <a:spcPts val="0"/>
              </a:spcAft>
              <a:buClr>
                <a:srgbClr val="F14124">
                  <a:lumMod val="75000"/>
                </a:srgbClr>
              </a:buClr>
              <a:buFont typeface="Georgia" pitchFamily="18" charset="0"/>
              <a:buNone/>
              <a:defRPr/>
            </a:pPr>
            <a:r>
              <a:rPr lang="es-ES" altLang="es-ES" sz="2900" b="1" dirty="0">
                <a:solidFill>
                  <a:prstClr val="black">
                    <a:lumMod val="75000"/>
                    <a:lumOff val="25000"/>
                  </a:prstClr>
                </a:solidFill>
              </a:rPr>
              <a:t>TAMAÑO DE LA MUESTRA</a:t>
            </a:r>
          </a:p>
          <a:p>
            <a:pPr>
              <a:lnSpc>
                <a:spcPct val="120000"/>
              </a:lnSpc>
              <a:spcBef>
                <a:spcPts val="0"/>
              </a:spcBef>
              <a:spcAft>
                <a:spcPts val="0"/>
              </a:spcAft>
              <a:buClr>
                <a:srgbClr val="F14124">
                  <a:lumMod val="75000"/>
                </a:srgbClr>
              </a:buClr>
              <a:buFont typeface="Georgia" pitchFamily="18" charset="0"/>
              <a:buNone/>
              <a:defRPr/>
            </a:pPr>
            <a:r>
              <a:rPr lang="es-ES" altLang="es-ES" sz="2900" dirty="0">
                <a:solidFill>
                  <a:prstClr val="black">
                    <a:lumMod val="75000"/>
                    <a:lumOff val="25000"/>
                  </a:prstClr>
                </a:solidFill>
              </a:rPr>
              <a:t>Está determinado por los siguientes factores:</a:t>
            </a:r>
          </a:p>
          <a:p>
            <a:pPr>
              <a:lnSpc>
                <a:spcPct val="120000"/>
              </a:lnSpc>
              <a:spcBef>
                <a:spcPts val="0"/>
              </a:spcBef>
              <a:spcAft>
                <a:spcPts val="0"/>
              </a:spcAft>
              <a:buClr>
                <a:srgbClr val="F14124">
                  <a:lumMod val="75000"/>
                </a:srgbClr>
              </a:buClr>
              <a:buFont typeface="Wingdings" pitchFamily="2" charset="2"/>
              <a:buChar char="Ø"/>
              <a:defRPr/>
            </a:pPr>
            <a:r>
              <a:rPr lang="es-ES" altLang="es-ES" sz="2900" dirty="0">
                <a:solidFill>
                  <a:prstClr val="black">
                    <a:lumMod val="75000"/>
                    <a:lumOff val="25000"/>
                  </a:prstClr>
                </a:solidFill>
              </a:rPr>
              <a:t>Tiempo y recursos disponibles.</a:t>
            </a:r>
          </a:p>
          <a:p>
            <a:pPr>
              <a:lnSpc>
                <a:spcPct val="120000"/>
              </a:lnSpc>
              <a:spcBef>
                <a:spcPts val="0"/>
              </a:spcBef>
              <a:spcAft>
                <a:spcPts val="0"/>
              </a:spcAft>
              <a:buClr>
                <a:srgbClr val="F14124">
                  <a:lumMod val="75000"/>
                </a:srgbClr>
              </a:buClr>
              <a:buFont typeface="Wingdings" pitchFamily="2" charset="2"/>
              <a:buChar char="Ø"/>
              <a:defRPr/>
            </a:pPr>
            <a:r>
              <a:rPr lang="es-ES" altLang="es-ES" sz="2900" dirty="0">
                <a:solidFill>
                  <a:prstClr val="black">
                    <a:lumMod val="75000"/>
                    <a:lumOff val="25000"/>
                  </a:prstClr>
                </a:solidFill>
              </a:rPr>
              <a:t>Modalidad de muestreo seleccionada.</a:t>
            </a:r>
          </a:p>
          <a:p>
            <a:pPr>
              <a:lnSpc>
                <a:spcPct val="120000"/>
              </a:lnSpc>
              <a:spcBef>
                <a:spcPts val="0"/>
              </a:spcBef>
              <a:spcAft>
                <a:spcPts val="0"/>
              </a:spcAft>
              <a:buClr>
                <a:srgbClr val="F14124">
                  <a:lumMod val="75000"/>
                </a:srgbClr>
              </a:buClr>
              <a:buFont typeface="Wingdings" pitchFamily="2" charset="2"/>
              <a:buChar char="Ø"/>
              <a:defRPr/>
            </a:pPr>
            <a:r>
              <a:rPr lang="es-ES" altLang="es-ES" sz="2900" dirty="0">
                <a:solidFill>
                  <a:prstClr val="black">
                    <a:lumMod val="75000"/>
                    <a:lumOff val="25000"/>
                  </a:prstClr>
                </a:solidFill>
              </a:rPr>
              <a:t>Tipo de análisis de datos previstos.</a:t>
            </a:r>
          </a:p>
          <a:p>
            <a:pPr>
              <a:lnSpc>
                <a:spcPct val="120000"/>
              </a:lnSpc>
              <a:spcBef>
                <a:spcPts val="0"/>
              </a:spcBef>
              <a:spcAft>
                <a:spcPts val="0"/>
              </a:spcAft>
              <a:buClr>
                <a:srgbClr val="F14124">
                  <a:lumMod val="75000"/>
                </a:srgbClr>
              </a:buClr>
              <a:buFont typeface="Wingdings" pitchFamily="2" charset="2"/>
              <a:buChar char="Ø"/>
              <a:defRPr/>
            </a:pPr>
            <a:r>
              <a:rPr lang="es-ES" altLang="es-ES" sz="2900" dirty="0">
                <a:solidFill>
                  <a:prstClr val="black">
                    <a:lumMod val="75000"/>
                    <a:lumOff val="25000"/>
                  </a:prstClr>
                </a:solidFill>
              </a:rPr>
              <a:t>Varianza poblacional.</a:t>
            </a:r>
          </a:p>
          <a:p>
            <a:pPr>
              <a:lnSpc>
                <a:spcPct val="120000"/>
              </a:lnSpc>
              <a:spcBef>
                <a:spcPts val="0"/>
              </a:spcBef>
              <a:spcAft>
                <a:spcPts val="0"/>
              </a:spcAft>
              <a:buClr>
                <a:srgbClr val="F14124">
                  <a:lumMod val="75000"/>
                </a:srgbClr>
              </a:buClr>
              <a:buFont typeface="Wingdings" pitchFamily="2" charset="2"/>
              <a:buChar char="Ø"/>
              <a:defRPr/>
            </a:pPr>
            <a:r>
              <a:rPr lang="es-ES" altLang="es-ES" sz="2900" dirty="0">
                <a:solidFill>
                  <a:prstClr val="black">
                    <a:lumMod val="75000"/>
                    <a:lumOff val="25000"/>
                  </a:prstClr>
                </a:solidFill>
              </a:rPr>
              <a:t>Error máximo admisible para la estimación de los parámetros.</a:t>
            </a:r>
          </a:p>
          <a:p>
            <a:pPr>
              <a:lnSpc>
                <a:spcPct val="120000"/>
              </a:lnSpc>
              <a:spcBef>
                <a:spcPts val="0"/>
              </a:spcBef>
              <a:spcAft>
                <a:spcPts val="0"/>
              </a:spcAft>
              <a:buClr>
                <a:srgbClr val="F14124">
                  <a:lumMod val="75000"/>
                </a:srgbClr>
              </a:buClr>
              <a:buFont typeface="Wingdings" pitchFamily="2" charset="2"/>
              <a:buChar char="Ø"/>
              <a:defRPr/>
            </a:pPr>
            <a:r>
              <a:rPr lang="es-ES" altLang="es-ES" sz="2900" dirty="0">
                <a:solidFill>
                  <a:prstClr val="black">
                    <a:lumMod val="75000"/>
                    <a:lumOff val="25000"/>
                  </a:prstClr>
                </a:solidFill>
              </a:rPr>
              <a:t>Nivel de confianza de la estimación.</a:t>
            </a:r>
            <a:endParaRPr lang="es-ES" altLang="es-ES" sz="2900" b="1" dirty="0">
              <a:solidFill>
                <a:prstClr val="black">
                  <a:lumMod val="75000"/>
                  <a:lumOff val="25000"/>
                </a:prstClr>
              </a:solidFill>
            </a:endParaRPr>
          </a:p>
          <a:p>
            <a:pPr>
              <a:lnSpc>
                <a:spcPct val="120000"/>
              </a:lnSpc>
              <a:spcBef>
                <a:spcPts val="0"/>
              </a:spcBef>
              <a:spcAft>
                <a:spcPts val="0"/>
              </a:spcAft>
              <a:buClr>
                <a:srgbClr val="F14124">
                  <a:lumMod val="75000"/>
                </a:srgbClr>
              </a:buClr>
              <a:buFont typeface="Georgia" pitchFamily="18" charset="0"/>
              <a:buNone/>
              <a:defRPr/>
            </a:pPr>
            <a:endParaRPr lang="es-ES" altLang="es-ES" sz="2600" b="1" dirty="0" smtClean="0">
              <a:solidFill>
                <a:prstClr val="black">
                  <a:lumMod val="75000"/>
                  <a:lumOff val="25000"/>
                </a:prstClr>
              </a:solidFill>
            </a:endParaRPr>
          </a:p>
          <a:p>
            <a:pPr marL="0" indent="0" algn="just">
              <a:lnSpc>
                <a:spcPct val="120000"/>
              </a:lnSpc>
              <a:spcBef>
                <a:spcPts val="0"/>
              </a:spcBef>
              <a:spcAft>
                <a:spcPts val="0"/>
              </a:spcAft>
              <a:buClr>
                <a:srgbClr val="F14124">
                  <a:lumMod val="75000"/>
                </a:srgbClr>
              </a:buClr>
              <a:buFont typeface="Georgia" pitchFamily="18" charset="0"/>
              <a:buNone/>
              <a:defRPr/>
            </a:pPr>
            <a:r>
              <a:rPr lang="es-ES" altLang="es-ES" sz="2900" b="1" dirty="0" smtClean="0">
                <a:solidFill>
                  <a:prstClr val="black">
                    <a:lumMod val="75000"/>
                    <a:lumOff val="25000"/>
                  </a:prstClr>
                </a:solidFill>
              </a:rPr>
              <a:t>ERROR MUESTRAL: </a:t>
            </a:r>
            <a:r>
              <a:rPr lang="es-ES" altLang="es-ES" sz="2900" dirty="0" smtClean="0">
                <a:solidFill>
                  <a:prstClr val="black">
                    <a:lumMod val="75000"/>
                    <a:lumOff val="25000"/>
                  </a:prstClr>
                </a:solidFill>
              </a:rPr>
              <a:t>Es </a:t>
            </a:r>
            <a:r>
              <a:rPr lang="es-ES" altLang="es-ES" sz="2900" dirty="0">
                <a:solidFill>
                  <a:prstClr val="black">
                    <a:lumMod val="75000"/>
                    <a:lumOff val="25000"/>
                  </a:prstClr>
                </a:solidFill>
              </a:rPr>
              <a:t>la diferencia existente entre las estimaciones </a:t>
            </a:r>
            <a:r>
              <a:rPr lang="es-ES" altLang="es-ES" sz="2900" dirty="0" smtClean="0">
                <a:solidFill>
                  <a:prstClr val="black">
                    <a:lumMod val="75000"/>
                    <a:lumOff val="25000"/>
                  </a:prstClr>
                </a:solidFill>
              </a:rPr>
              <a:t>(obtenidas </a:t>
            </a:r>
            <a:r>
              <a:rPr lang="es-ES" altLang="es-ES" sz="2900" dirty="0">
                <a:solidFill>
                  <a:prstClr val="black">
                    <a:lumMod val="75000"/>
                    <a:lumOff val="25000"/>
                  </a:prstClr>
                </a:solidFill>
              </a:rPr>
              <a:t>a partir </a:t>
            </a:r>
            <a:r>
              <a:rPr lang="es-ES" altLang="es-ES" sz="2900" dirty="0" smtClean="0">
                <a:solidFill>
                  <a:prstClr val="black">
                    <a:lumMod val="75000"/>
                    <a:lumOff val="25000"/>
                  </a:prstClr>
                </a:solidFill>
              </a:rPr>
              <a:t>de la muestra) y </a:t>
            </a:r>
            <a:r>
              <a:rPr lang="es-ES" altLang="es-ES" sz="2900" dirty="0">
                <a:solidFill>
                  <a:prstClr val="black">
                    <a:lumMod val="75000"/>
                    <a:lumOff val="25000"/>
                  </a:prstClr>
                </a:solidFill>
              </a:rPr>
              <a:t>los parámetros (características poblacionales). </a:t>
            </a:r>
            <a:r>
              <a:rPr lang="es-ES" altLang="es-ES" sz="2900" dirty="0" smtClean="0">
                <a:solidFill>
                  <a:prstClr val="black">
                    <a:lumMod val="75000"/>
                    <a:lumOff val="25000"/>
                  </a:prstClr>
                </a:solidFill>
              </a:rPr>
              <a:t>Una estimación es </a:t>
            </a:r>
            <a:r>
              <a:rPr lang="es-ES" altLang="es-ES" sz="2900" i="1" dirty="0" smtClean="0">
                <a:solidFill>
                  <a:prstClr val="black">
                    <a:lumMod val="75000"/>
                    <a:lumOff val="25000"/>
                  </a:prstClr>
                </a:solidFill>
              </a:rPr>
              <a:t>más </a:t>
            </a:r>
            <a:r>
              <a:rPr lang="es-ES" altLang="es-ES" sz="2900" i="1" dirty="0">
                <a:solidFill>
                  <a:prstClr val="black">
                    <a:lumMod val="75000"/>
                    <a:lumOff val="25000"/>
                  </a:prstClr>
                </a:solidFill>
              </a:rPr>
              <a:t>precisa</a:t>
            </a:r>
            <a:r>
              <a:rPr lang="es-ES" altLang="es-ES" sz="2900" dirty="0">
                <a:solidFill>
                  <a:prstClr val="black">
                    <a:lumMod val="75000"/>
                    <a:lumOff val="25000"/>
                  </a:prstClr>
                </a:solidFill>
              </a:rPr>
              <a:t> cuando su error muestral es menor.</a:t>
            </a:r>
          </a:p>
          <a:p>
            <a:pPr marL="0" indent="0" algn="just">
              <a:lnSpc>
                <a:spcPct val="120000"/>
              </a:lnSpc>
              <a:spcBef>
                <a:spcPts val="0"/>
              </a:spcBef>
              <a:spcAft>
                <a:spcPts val="0"/>
              </a:spcAft>
              <a:buClr>
                <a:srgbClr val="F14124">
                  <a:lumMod val="75000"/>
                </a:srgbClr>
              </a:buClr>
              <a:buFont typeface="Georgia" pitchFamily="18" charset="0"/>
              <a:buNone/>
              <a:defRPr/>
            </a:pPr>
            <a:r>
              <a:rPr lang="es-ES" altLang="es-ES" sz="2900" dirty="0">
                <a:solidFill>
                  <a:prstClr val="black">
                    <a:lumMod val="75000"/>
                    <a:lumOff val="25000"/>
                  </a:prstClr>
                </a:solidFill>
              </a:rPr>
              <a:t> </a:t>
            </a:r>
            <a:endParaRPr lang="es-ES" altLang="es-ES" sz="2600" dirty="0">
              <a:solidFill>
                <a:prstClr val="black">
                  <a:lumMod val="75000"/>
                  <a:lumOff val="25000"/>
                </a:prstClr>
              </a:solidFill>
            </a:endParaRPr>
          </a:p>
          <a:p>
            <a:pPr marL="0" indent="0" algn="just">
              <a:lnSpc>
                <a:spcPct val="120000"/>
              </a:lnSpc>
              <a:spcBef>
                <a:spcPts val="0"/>
              </a:spcBef>
              <a:spcAft>
                <a:spcPts val="0"/>
              </a:spcAft>
              <a:buClr>
                <a:srgbClr val="F14124">
                  <a:lumMod val="75000"/>
                </a:srgbClr>
              </a:buClr>
              <a:buFont typeface="Georgia" pitchFamily="18" charset="0"/>
              <a:buNone/>
              <a:defRPr/>
            </a:pPr>
            <a:r>
              <a:rPr lang="es-ES" altLang="es-ES" sz="2900" b="1" dirty="0">
                <a:solidFill>
                  <a:prstClr val="black">
                    <a:lumMod val="75000"/>
                    <a:lumOff val="25000"/>
                  </a:prstClr>
                </a:solidFill>
              </a:rPr>
              <a:t>NIVEL DE CONFIANZA: </a:t>
            </a:r>
            <a:r>
              <a:rPr lang="es-ES" altLang="es-ES" sz="2900" dirty="0">
                <a:solidFill>
                  <a:prstClr val="black">
                    <a:lumMod val="75000"/>
                    <a:lumOff val="25000"/>
                  </a:prstClr>
                </a:solidFill>
              </a:rPr>
              <a:t>Expresa el grado de confianza que </a:t>
            </a:r>
            <a:r>
              <a:rPr lang="es-ES" altLang="es-ES" sz="2900" dirty="0" smtClean="0">
                <a:solidFill>
                  <a:prstClr val="black">
                    <a:lumMod val="75000"/>
                    <a:lumOff val="25000"/>
                  </a:prstClr>
                </a:solidFill>
              </a:rPr>
              <a:t>el investigador tiene en </a:t>
            </a:r>
            <a:r>
              <a:rPr lang="es-ES" altLang="es-ES" sz="2900" dirty="0">
                <a:solidFill>
                  <a:prstClr val="black">
                    <a:lumMod val="75000"/>
                    <a:lumOff val="25000"/>
                  </a:prstClr>
                </a:solidFill>
              </a:rPr>
              <a:t>que su estimación se ajuste a la realidad. Proviene del nivel de </a:t>
            </a:r>
            <a:r>
              <a:rPr lang="es-ES" altLang="es-ES" sz="2900" dirty="0" smtClean="0">
                <a:solidFill>
                  <a:prstClr val="black">
                    <a:lumMod val="75000"/>
                    <a:lumOff val="25000"/>
                  </a:prstClr>
                </a:solidFill>
              </a:rPr>
              <a:t>probabilidad utilizado </a:t>
            </a:r>
            <a:r>
              <a:rPr lang="es-ES" altLang="es-ES" sz="2900" dirty="0">
                <a:solidFill>
                  <a:prstClr val="black">
                    <a:lumMod val="75000"/>
                    <a:lumOff val="25000"/>
                  </a:prstClr>
                </a:solidFill>
              </a:rPr>
              <a:t>en el método de estimación. </a:t>
            </a:r>
          </a:p>
          <a:p>
            <a:pPr>
              <a:lnSpc>
                <a:spcPct val="120000"/>
              </a:lnSpc>
              <a:spcBef>
                <a:spcPts val="0"/>
              </a:spcBef>
              <a:spcAft>
                <a:spcPts val="0"/>
              </a:spcAft>
              <a:buClr>
                <a:srgbClr val="F14124">
                  <a:lumMod val="75000"/>
                </a:srgbClr>
              </a:buClr>
              <a:buFont typeface="Georgia" pitchFamily="18" charset="0"/>
              <a:buNone/>
              <a:defRPr/>
            </a:pPr>
            <a:endParaRPr lang="es-ES" altLang="es-ES" sz="2400" dirty="0">
              <a:solidFill>
                <a:prstClr val="black">
                  <a:lumMod val="75000"/>
                  <a:lumOff val="25000"/>
                </a:prstClr>
              </a:solidFill>
            </a:endParaRPr>
          </a:p>
          <a:p>
            <a:pPr marL="45720" indent="0">
              <a:spcBef>
                <a:spcPts val="0"/>
              </a:spcBef>
              <a:spcAft>
                <a:spcPts val="1200"/>
              </a:spcAft>
              <a:buClr>
                <a:srgbClr val="F14124">
                  <a:lumMod val="75000"/>
                </a:srgbClr>
              </a:buClr>
              <a:buFont typeface="Georgia" pitchFamily="18" charset="0"/>
              <a:buNone/>
            </a:pPr>
            <a:endParaRPr lang="es-ES" dirty="0">
              <a:solidFill>
                <a:prstClr val="black">
                  <a:lumMod val="75000"/>
                  <a:lumOff val="25000"/>
                </a:prstClr>
              </a:solidFill>
            </a:endParaRPr>
          </a:p>
          <a:p>
            <a:pPr marL="45720" indent="0" algn="just">
              <a:buClr>
                <a:srgbClr val="F14124">
                  <a:lumMod val="75000"/>
                </a:srgbClr>
              </a:buClr>
              <a:buFont typeface="Georgia" pitchFamily="18" charset="0"/>
              <a:buNone/>
            </a:pPr>
            <a:endParaRPr lang="es-ES" dirty="0">
              <a:solidFill>
                <a:prstClr val="black">
                  <a:lumMod val="75000"/>
                  <a:lumOff val="25000"/>
                </a:prstClr>
              </a:solidFill>
            </a:endParaRPr>
          </a:p>
          <a:p>
            <a:pPr marL="45720" indent="0" algn="just">
              <a:buClr>
                <a:srgbClr val="F14124">
                  <a:lumMod val="75000"/>
                </a:srgbClr>
              </a:buClr>
              <a:buFont typeface="Georgia" pitchFamily="18" charset="0"/>
              <a:buNone/>
            </a:pPr>
            <a:endParaRPr lang="es-ES" dirty="0">
              <a:solidFill>
                <a:prstClr val="black">
                  <a:lumMod val="75000"/>
                  <a:lumOff val="25000"/>
                </a:prstClr>
              </a:solidFill>
            </a:endParaRPr>
          </a:p>
          <a:p>
            <a:pPr marL="45720" indent="0" algn="just">
              <a:buClr>
                <a:srgbClr val="F14124">
                  <a:lumMod val="75000"/>
                </a:srgbClr>
              </a:buClr>
              <a:buFont typeface="Georgia" pitchFamily="18" charset="0"/>
              <a:buNone/>
            </a:pPr>
            <a:endParaRPr lang="es-ES" dirty="0">
              <a:solidFill>
                <a:prstClr val="black">
                  <a:lumMod val="75000"/>
                  <a:lumOff val="25000"/>
                </a:prstClr>
              </a:solidFill>
            </a:endParaRPr>
          </a:p>
        </p:txBody>
      </p:sp>
      <p:sp>
        <p:nvSpPr>
          <p:cNvPr id="2" name="1 Título"/>
          <p:cNvSpPr txBox="1">
            <a:spLocks/>
          </p:cNvSpPr>
          <p:nvPr/>
        </p:nvSpPr>
        <p:spPr>
          <a:xfrm>
            <a:off x="1547664" y="5805264"/>
            <a:ext cx="7376607" cy="936104"/>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Clr>
                <a:srgbClr val="F14124">
                  <a:lumMod val="75000"/>
                </a:srgbClr>
              </a:buClr>
              <a:buFont typeface="Georgia" pitchFamily="18" charset="0"/>
              <a:buNone/>
            </a:pPr>
            <a:r>
              <a:rPr lang="es-ES" dirty="0" smtClean="0">
                <a:gradFill>
                  <a:gsLst>
                    <a:gs pos="0">
                      <a:prstClr val="black"/>
                    </a:gs>
                    <a:gs pos="40000">
                      <a:prstClr val="black">
                        <a:lumMod val="75000"/>
                        <a:lumOff val="25000"/>
                      </a:prstClr>
                    </a:gs>
                    <a:gs pos="100000">
                      <a:srgbClr val="212745">
                        <a:alpha val="65000"/>
                      </a:srgbClr>
                    </a:gs>
                  </a:gsLst>
                  <a:lin ang="5400000" scaled="0"/>
                </a:gradFill>
              </a:rPr>
              <a:t>Selección de </a:t>
            </a:r>
            <a:r>
              <a:rPr lang="es-ES" dirty="0">
                <a:gradFill>
                  <a:gsLst>
                    <a:gs pos="0">
                      <a:prstClr val="black"/>
                    </a:gs>
                    <a:gs pos="40000">
                      <a:prstClr val="black">
                        <a:lumMod val="75000"/>
                        <a:lumOff val="25000"/>
                      </a:prstClr>
                    </a:gs>
                    <a:gs pos="100000">
                      <a:srgbClr val="212745">
                        <a:alpha val="65000"/>
                      </a:srgbClr>
                    </a:gs>
                  </a:gsLst>
                  <a:lin ang="5400000" scaled="0"/>
                </a:gradFill>
              </a:rPr>
              <a:t>una </a:t>
            </a:r>
            <a:r>
              <a:rPr lang="es-ES" dirty="0" smtClean="0">
                <a:gradFill>
                  <a:gsLst>
                    <a:gs pos="0">
                      <a:prstClr val="black"/>
                    </a:gs>
                    <a:gs pos="40000">
                      <a:prstClr val="black">
                        <a:lumMod val="75000"/>
                        <a:lumOff val="25000"/>
                      </a:prstClr>
                    </a:gs>
                    <a:gs pos="100000">
                      <a:srgbClr val="212745">
                        <a:alpha val="65000"/>
                      </a:srgbClr>
                    </a:gs>
                  </a:gsLst>
                  <a:lin ang="5400000" scaled="0"/>
                </a:gradFill>
              </a:rPr>
              <a:t>Muestra</a:t>
            </a:r>
            <a:endParaRPr lang="es-ES" dirty="0">
              <a:gradFill>
                <a:gsLst>
                  <a:gs pos="0">
                    <a:prstClr val="black"/>
                  </a:gs>
                  <a:gs pos="40000">
                    <a:prstClr val="black">
                      <a:lumMod val="75000"/>
                      <a:lumOff val="25000"/>
                    </a:prstClr>
                  </a:gs>
                  <a:gs pos="100000">
                    <a:srgbClr val="212745">
                      <a:alpha val="65000"/>
                    </a:srgbClr>
                  </a:gs>
                </a:gsLst>
                <a:lin ang="5400000" scaled="0"/>
              </a:gradFill>
            </a:endParaRPr>
          </a:p>
        </p:txBody>
      </p:sp>
    </p:spTree>
    <p:extLst>
      <p:ext uri="{BB962C8B-B14F-4D97-AF65-F5344CB8AC3E}">
        <p14:creationId xmlns:p14="http://schemas.microsoft.com/office/powerpoint/2010/main" val="1190354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txBox="1">
            <a:spLocks/>
          </p:cNvSpPr>
          <p:nvPr/>
        </p:nvSpPr>
        <p:spPr>
          <a:xfrm>
            <a:off x="575592" y="1628800"/>
            <a:ext cx="7992888" cy="4104456"/>
          </a:xfrm>
          <a:prstGeom prst="rect">
            <a:avLst/>
          </a:prstGeom>
        </p:spPr>
        <p:txBody>
          <a:bodyPr vert="horz" lIns="91440" tIns="45720" rIns="91440" bIns="45720" rtlCol="0">
            <a:normAutofit fontScale="925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just">
              <a:lnSpc>
                <a:spcPct val="110000"/>
              </a:lnSpc>
              <a:spcBef>
                <a:spcPts val="0"/>
              </a:spcBef>
              <a:spcAft>
                <a:spcPts val="0"/>
              </a:spcAft>
              <a:buClr>
                <a:srgbClr val="F14124">
                  <a:lumMod val="75000"/>
                </a:srgbClr>
              </a:buClr>
              <a:buFont typeface="Wingdings" pitchFamily="2" charset="2"/>
              <a:buChar char="Ø"/>
              <a:defRPr/>
            </a:pPr>
            <a:r>
              <a:rPr lang="es-ES" altLang="es-ES" sz="2400" dirty="0" smtClean="0">
                <a:solidFill>
                  <a:prstClr val="black">
                    <a:lumMod val="75000"/>
                    <a:lumOff val="25000"/>
                  </a:prstClr>
                </a:solidFill>
              </a:rPr>
              <a:t>Cada </a:t>
            </a:r>
            <a:r>
              <a:rPr lang="es-ES" altLang="es-ES" sz="2400" dirty="0">
                <a:solidFill>
                  <a:prstClr val="black">
                    <a:lumMod val="75000"/>
                    <a:lumOff val="25000"/>
                  </a:prstClr>
                </a:solidFill>
              </a:rPr>
              <a:t>unidad tiene una probabilidad igual (o establecida a priori) de ser seleccionada para la muestra.</a:t>
            </a:r>
          </a:p>
          <a:p>
            <a:pPr algn="just">
              <a:lnSpc>
                <a:spcPct val="110000"/>
              </a:lnSpc>
              <a:spcBef>
                <a:spcPts val="0"/>
              </a:spcBef>
              <a:spcAft>
                <a:spcPts val="0"/>
              </a:spcAft>
              <a:buClr>
                <a:srgbClr val="F14124">
                  <a:lumMod val="75000"/>
                </a:srgbClr>
              </a:buClr>
              <a:buFont typeface="Wingdings" pitchFamily="2" charset="2"/>
              <a:buChar char="Ø"/>
              <a:defRPr/>
            </a:pPr>
            <a:r>
              <a:rPr lang="es-ES" altLang="es-ES" sz="2400" dirty="0">
                <a:solidFill>
                  <a:prstClr val="black">
                    <a:lumMod val="75000"/>
                    <a:lumOff val="25000"/>
                  </a:prstClr>
                </a:solidFill>
              </a:rPr>
              <a:t>La elección de cada unidad es independiente de las demás.</a:t>
            </a:r>
          </a:p>
          <a:p>
            <a:pPr algn="just">
              <a:lnSpc>
                <a:spcPct val="110000"/>
              </a:lnSpc>
              <a:spcBef>
                <a:spcPts val="0"/>
              </a:spcBef>
              <a:spcAft>
                <a:spcPts val="0"/>
              </a:spcAft>
              <a:buClr>
                <a:srgbClr val="F14124">
                  <a:lumMod val="75000"/>
                </a:srgbClr>
              </a:buClr>
              <a:buFont typeface="Wingdings" pitchFamily="2" charset="2"/>
              <a:buChar char="Ø"/>
              <a:defRPr/>
            </a:pPr>
            <a:r>
              <a:rPr lang="es-ES" altLang="es-ES" sz="2400" dirty="0">
                <a:solidFill>
                  <a:prstClr val="black">
                    <a:lumMod val="75000"/>
                    <a:lumOff val="25000"/>
                  </a:prstClr>
                </a:solidFill>
              </a:rPr>
              <a:t>Permite controlar el error muestral.</a:t>
            </a:r>
          </a:p>
          <a:p>
            <a:pPr algn="just">
              <a:lnSpc>
                <a:spcPct val="110000"/>
              </a:lnSpc>
              <a:spcBef>
                <a:spcPts val="0"/>
              </a:spcBef>
              <a:spcAft>
                <a:spcPts val="0"/>
              </a:spcAft>
              <a:buClr>
                <a:srgbClr val="F14124">
                  <a:lumMod val="75000"/>
                </a:srgbClr>
              </a:buClr>
              <a:buFont typeface="Wingdings" pitchFamily="2" charset="2"/>
              <a:buChar char="Ø"/>
              <a:defRPr/>
            </a:pPr>
            <a:endParaRPr lang="es-ES" altLang="es-ES" sz="2400" b="1" dirty="0">
              <a:solidFill>
                <a:prstClr val="black">
                  <a:lumMod val="75000"/>
                  <a:lumOff val="25000"/>
                </a:prstClr>
              </a:solidFill>
            </a:endParaRPr>
          </a:p>
          <a:p>
            <a:pPr algn="just">
              <a:lnSpc>
                <a:spcPct val="110000"/>
              </a:lnSpc>
              <a:spcBef>
                <a:spcPts val="0"/>
              </a:spcBef>
              <a:spcAft>
                <a:spcPts val="0"/>
              </a:spcAft>
              <a:buClr>
                <a:srgbClr val="F14124">
                  <a:lumMod val="75000"/>
                </a:srgbClr>
              </a:buClr>
              <a:buFont typeface="Georgia" pitchFamily="18" charset="0"/>
              <a:buNone/>
              <a:defRPr/>
            </a:pPr>
            <a:r>
              <a:rPr lang="es-ES" altLang="es-ES" sz="2400" b="1" dirty="0">
                <a:solidFill>
                  <a:prstClr val="black">
                    <a:lumMod val="75000"/>
                    <a:lumOff val="25000"/>
                  </a:prstClr>
                </a:solidFill>
              </a:rPr>
              <a:t>Algunos de ellos</a:t>
            </a:r>
            <a:r>
              <a:rPr lang="es-ES" altLang="es-ES" sz="2400" dirty="0">
                <a:solidFill>
                  <a:prstClr val="black">
                    <a:lumMod val="75000"/>
                    <a:lumOff val="25000"/>
                  </a:prstClr>
                </a:solidFill>
              </a:rPr>
              <a:t>: </a:t>
            </a:r>
          </a:p>
          <a:p>
            <a:pPr algn="just">
              <a:lnSpc>
                <a:spcPct val="110000"/>
              </a:lnSpc>
              <a:spcBef>
                <a:spcPts val="0"/>
              </a:spcBef>
              <a:spcAft>
                <a:spcPts val="0"/>
              </a:spcAft>
              <a:buClr>
                <a:srgbClr val="F14124">
                  <a:lumMod val="75000"/>
                </a:srgbClr>
              </a:buClr>
              <a:buFont typeface="Georgia" pitchFamily="18" charset="0"/>
              <a:buNone/>
              <a:defRPr/>
            </a:pPr>
            <a:r>
              <a:rPr lang="es-ES" altLang="es-ES" sz="2400" dirty="0">
                <a:solidFill>
                  <a:prstClr val="black">
                    <a:lumMod val="75000"/>
                    <a:lumOff val="25000"/>
                  </a:prstClr>
                </a:solidFill>
              </a:rPr>
              <a:t>- aleatorio simple </a:t>
            </a:r>
          </a:p>
          <a:p>
            <a:pPr algn="just">
              <a:lnSpc>
                <a:spcPct val="110000"/>
              </a:lnSpc>
              <a:spcBef>
                <a:spcPts val="0"/>
              </a:spcBef>
              <a:spcAft>
                <a:spcPts val="0"/>
              </a:spcAft>
              <a:buClr>
                <a:srgbClr val="F14124">
                  <a:lumMod val="75000"/>
                </a:srgbClr>
              </a:buClr>
              <a:buFont typeface="Georgia" pitchFamily="18" charset="0"/>
              <a:buNone/>
              <a:defRPr/>
            </a:pPr>
            <a:r>
              <a:rPr lang="es-ES" altLang="es-ES" sz="2400" dirty="0">
                <a:solidFill>
                  <a:prstClr val="black">
                    <a:lumMod val="75000"/>
                    <a:lumOff val="25000"/>
                  </a:prstClr>
                </a:solidFill>
              </a:rPr>
              <a:t>– sistemático </a:t>
            </a:r>
          </a:p>
          <a:p>
            <a:pPr algn="just">
              <a:lnSpc>
                <a:spcPct val="110000"/>
              </a:lnSpc>
              <a:spcBef>
                <a:spcPts val="0"/>
              </a:spcBef>
              <a:spcAft>
                <a:spcPts val="0"/>
              </a:spcAft>
              <a:buClr>
                <a:srgbClr val="F14124">
                  <a:lumMod val="75000"/>
                </a:srgbClr>
              </a:buClr>
              <a:buFont typeface="Georgia" pitchFamily="18" charset="0"/>
              <a:buNone/>
              <a:defRPr/>
            </a:pPr>
            <a:r>
              <a:rPr lang="es-ES" altLang="es-ES" sz="2400" dirty="0">
                <a:solidFill>
                  <a:prstClr val="black">
                    <a:lumMod val="75000"/>
                    <a:lumOff val="25000"/>
                  </a:prstClr>
                </a:solidFill>
              </a:rPr>
              <a:t>– estratificado </a:t>
            </a:r>
          </a:p>
          <a:p>
            <a:pPr algn="just">
              <a:lnSpc>
                <a:spcPct val="110000"/>
              </a:lnSpc>
              <a:spcBef>
                <a:spcPts val="0"/>
              </a:spcBef>
              <a:spcAft>
                <a:spcPts val="0"/>
              </a:spcAft>
              <a:buClr>
                <a:srgbClr val="F14124">
                  <a:lumMod val="75000"/>
                </a:srgbClr>
              </a:buClr>
              <a:buFont typeface="Georgia" pitchFamily="18" charset="0"/>
              <a:buNone/>
              <a:defRPr/>
            </a:pPr>
            <a:r>
              <a:rPr lang="es-ES" altLang="es-ES" sz="2400" dirty="0">
                <a:solidFill>
                  <a:prstClr val="black">
                    <a:lumMod val="75000"/>
                    <a:lumOff val="25000"/>
                  </a:prstClr>
                </a:solidFill>
              </a:rPr>
              <a:t>– por conglomerados </a:t>
            </a:r>
          </a:p>
          <a:p>
            <a:pPr>
              <a:lnSpc>
                <a:spcPct val="80000"/>
              </a:lnSpc>
              <a:buClr>
                <a:srgbClr val="F14124">
                  <a:lumMod val="75000"/>
                </a:srgbClr>
              </a:buClr>
              <a:buFont typeface="Georgia" pitchFamily="18" charset="0"/>
              <a:buNone/>
              <a:defRPr/>
            </a:pPr>
            <a:endParaRPr lang="es-ES" altLang="es-ES" sz="2400" b="1" dirty="0">
              <a:solidFill>
                <a:prstClr val="black">
                  <a:lumMod val="75000"/>
                  <a:lumOff val="25000"/>
                </a:prstClr>
              </a:solidFill>
            </a:endParaRPr>
          </a:p>
          <a:p>
            <a:pPr marL="45720" indent="0" algn="just">
              <a:spcBef>
                <a:spcPts val="0"/>
              </a:spcBef>
              <a:spcAft>
                <a:spcPts val="1200"/>
              </a:spcAft>
              <a:buClr>
                <a:srgbClr val="F14124">
                  <a:lumMod val="75000"/>
                </a:srgbClr>
              </a:buClr>
              <a:buFont typeface="Georgia" pitchFamily="18" charset="0"/>
              <a:buNone/>
            </a:pPr>
            <a:endParaRPr lang="es-ES" dirty="0">
              <a:solidFill>
                <a:prstClr val="black">
                  <a:lumMod val="75000"/>
                  <a:lumOff val="25000"/>
                </a:prstClr>
              </a:solidFill>
            </a:endParaRPr>
          </a:p>
          <a:p>
            <a:pPr marL="45720" indent="0" algn="just">
              <a:buClr>
                <a:srgbClr val="F14124">
                  <a:lumMod val="75000"/>
                </a:srgbClr>
              </a:buClr>
              <a:buFont typeface="Georgia" pitchFamily="18" charset="0"/>
              <a:buNone/>
            </a:pPr>
            <a:endParaRPr lang="es-ES" dirty="0">
              <a:solidFill>
                <a:prstClr val="black">
                  <a:lumMod val="75000"/>
                  <a:lumOff val="25000"/>
                </a:prstClr>
              </a:solidFill>
            </a:endParaRPr>
          </a:p>
          <a:p>
            <a:pPr marL="45720" indent="0" algn="just">
              <a:buClr>
                <a:srgbClr val="F14124">
                  <a:lumMod val="75000"/>
                </a:srgbClr>
              </a:buClr>
              <a:buFont typeface="Georgia" pitchFamily="18" charset="0"/>
              <a:buNone/>
            </a:pPr>
            <a:endParaRPr lang="es-ES" dirty="0">
              <a:solidFill>
                <a:prstClr val="black">
                  <a:lumMod val="75000"/>
                  <a:lumOff val="25000"/>
                </a:prstClr>
              </a:solidFill>
            </a:endParaRPr>
          </a:p>
          <a:p>
            <a:pPr marL="45720" indent="0" algn="just">
              <a:buClr>
                <a:srgbClr val="F14124">
                  <a:lumMod val="75000"/>
                </a:srgbClr>
              </a:buClr>
              <a:buFont typeface="Georgia" pitchFamily="18" charset="0"/>
              <a:buNone/>
            </a:pPr>
            <a:endParaRPr lang="es-ES" dirty="0">
              <a:solidFill>
                <a:prstClr val="black">
                  <a:lumMod val="75000"/>
                  <a:lumOff val="25000"/>
                </a:prstClr>
              </a:solidFill>
            </a:endParaRPr>
          </a:p>
        </p:txBody>
      </p:sp>
      <p:sp>
        <p:nvSpPr>
          <p:cNvPr id="2" name="1 Título"/>
          <p:cNvSpPr txBox="1">
            <a:spLocks/>
          </p:cNvSpPr>
          <p:nvPr/>
        </p:nvSpPr>
        <p:spPr>
          <a:xfrm>
            <a:off x="2411760" y="5085184"/>
            <a:ext cx="6512511" cy="1604209"/>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Clr>
                <a:srgbClr val="F14124">
                  <a:lumMod val="75000"/>
                </a:srgbClr>
              </a:buClr>
              <a:buFont typeface="Georgia" pitchFamily="18" charset="0"/>
              <a:buNone/>
            </a:pPr>
            <a:r>
              <a:rPr lang="es-ES" dirty="0">
                <a:gradFill>
                  <a:gsLst>
                    <a:gs pos="0">
                      <a:prstClr val="black"/>
                    </a:gs>
                    <a:gs pos="40000">
                      <a:prstClr val="black">
                        <a:lumMod val="75000"/>
                        <a:lumOff val="25000"/>
                      </a:prstClr>
                    </a:gs>
                    <a:gs pos="100000">
                      <a:srgbClr val="212745">
                        <a:alpha val="65000"/>
                      </a:srgbClr>
                    </a:gs>
                  </a:gsLst>
                  <a:lin ang="5400000" scaled="0"/>
                </a:gradFill>
              </a:rPr>
              <a:t>Muestreo </a:t>
            </a:r>
            <a:r>
              <a:rPr lang="es-ES" dirty="0" smtClean="0">
                <a:gradFill>
                  <a:gsLst>
                    <a:gs pos="0">
                      <a:prstClr val="black"/>
                    </a:gs>
                    <a:gs pos="40000">
                      <a:prstClr val="black">
                        <a:lumMod val="75000"/>
                        <a:lumOff val="25000"/>
                      </a:prstClr>
                    </a:gs>
                    <a:gs pos="100000">
                      <a:srgbClr val="212745">
                        <a:alpha val="65000"/>
                      </a:srgbClr>
                    </a:gs>
                  </a:gsLst>
                  <a:lin ang="5400000" scaled="0"/>
                </a:gradFill>
              </a:rPr>
              <a:t>Probabilístico</a:t>
            </a:r>
            <a:endParaRPr lang="es-ES" dirty="0">
              <a:gradFill>
                <a:gsLst>
                  <a:gs pos="0">
                    <a:prstClr val="black"/>
                  </a:gs>
                  <a:gs pos="40000">
                    <a:prstClr val="black">
                      <a:lumMod val="75000"/>
                      <a:lumOff val="25000"/>
                    </a:prstClr>
                  </a:gs>
                  <a:gs pos="100000">
                    <a:srgbClr val="212745">
                      <a:alpha val="65000"/>
                    </a:srgbClr>
                  </a:gs>
                </a:gsLst>
                <a:lin ang="5400000" scaled="0"/>
              </a:gradFill>
            </a:endParaRPr>
          </a:p>
        </p:txBody>
      </p:sp>
      <p:sp>
        <p:nvSpPr>
          <p:cNvPr id="3" name="2 CuadroTexto"/>
          <p:cNvSpPr txBox="1"/>
          <p:nvPr/>
        </p:nvSpPr>
        <p:spPr>
          <a:xfrm>
            <a:off x="521568" y="476672"/>
            <a:ext cx="8100936" cy="904863"/>
          </a:xfrm>
          <a:prstGeom prst="rect">
            <a:avLst/>
          </a:prstGeom>
          <a:solidFill>
            <a:schemeClr val="accent6">
              <a:lumMod val="20000"/>
              <a:lumOff val="80000"/>
            </a:schemeClr>
          </a:solidFill>
        </p:spPr>
        <p:txBody>
          <a:bodyPr wrap="square" rtlCol="0">
            <a:spAutoFit/>
          </a:bodyPr>
          <a:lstStyle/>
          <a:p>
            <a:pPr lvl="0" algn="just">
              <a:lnSpc>
                <a:spcPct val="110000"/>
              </a:lnSpc>
              <a:buClr>
                <a:srgbClr val="F14124">
                  <a:lumMod val="75000"/>
                </a:srgbClr>
              </a:buClr>
              <a:defRPr/>
            </a:pPr>
            <a:r>
              <a:rPr lang="es-ES" altLang="es-ES" sz="2400" i="1" dirty="0">
                <a:solidFill>
                  <a:prstClr val="black">
                    <a:lumMod val="75000"/>
                    <a:lumOff val="25000"/>
                  </a:prstClr>
                </a:solidFill>
              </a:rPr>
              <a:t>Utiliza la aleatorización como criterio esencial de selección </a:t>
            </a:r>
            <a:r>
              <a:rPr lang="es-ES" altLang="es-ES" sz="2400" i="1" dirty="0" err="1">
                <a:solidFill>
                  <a:prstClr val="black">
                    <a:lumMod val="75000"/>
                    <a:lumOff val="25000"/>
                  </a:prstClr>
                </a:solidFill>
              </a:rPr>
              <a:t>muestral</a:t>
            </a:r>
            <a:r>
              <a:rPr lang="es-ES" altLang="es-ES" sz="2400" i="1" dirty="0">
                <a:solidFill>
                  <a:prstClr val="black">
                    <a:lumMod val="75000"/>
                    <a:lumOff val="25000"/>
                  </a:prstClr>
                </a:solidFill>
              </a:rPr>
              <a:t>. </a:t>
            </a:r>
          </a:p>
        </p:txBody>
      </p:sp>
    </p:spTree>
    <p:extLst>
      <p:ext uri="{BB962C8B-B14F-4D97-AF65-F5344CB8AC3E}">
        <p14:creationId xmlns:p14="http://schemas.microsoft.com/office/powerpoint/2010/main" val="63325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Transmisión de listas">
  <a:themeElements>
    <a:clrScheme name="Transmisión de listas">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Transmisión de listas">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ransmisión de listas">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13740</TotalTime>
  <Words>2910</Words>
  <Application>Microsoft Office PowerPoint</Application>
  <PresentationFormat>Presentación en pantalla (4:3)</PresentationFormat>
  <Paragraphs>288</Paragraphs>
  <Slides>29</Slides>
  <Notes>4</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29</vt:i4>
      </vt:variant>
    </vt:vector>
  </HeadingPairs>
  <TitlesOfParts>
    <vt:vector size="38" baseType="lpstr">
      <vt:lpstr>Arial</vt:lpstr>
      <vt:lpstr>Calibri</vt:lpstr>
      <vt:lpstr>Cambria Math</vt:lpstr>
      <vt:lpstr>Georgia</vt:lpstr>
      <vt:lpstr>Symbol</vt:lpstr>
      <vt:lpstr>Times New Roman</vt:lpstr>
      <vt:lpstr>Trebuchet MS</vt:lpstr>
      <vt:lpstr>Wingdings</vt:lpstr>
      <vt:lpstr>Transmisión de listas</vt:lpstr>
      <vt:lpstr>ESTADÍSTICA  CÁTEDRA I</vt:lpstr>
      <vt:lpstr>Obtención de la Muestra Cap. 6</vt:lpstr>
      <vt:lpstr>Inferencia Muestreo</vt:lpstr>
      <vt:lpstr>Inferencia  Estadística</vt:lpstr>
      <vt:lpstr>Población Población Hipotética</vt:lpstr>
      <vt:lpstr>Marco de Muestreo </vt:lpstr>
      <vt:lpstr>Muestra</vt:lpstr>
      <vt:lpstr>Presentación de PowerPoint</vt:lpstr>
      <vt:lpstr>Presentación de PowerPoint</vt:lpstr>
      <vt:lpstr>Muestreo no Probabilístico</vt:lpstr>
      <vt:lpstr>Distribuciones  en el Muestreo Cap.9</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Parámetro</vt:lpstr>
      <vt:lpstr>Estadístico</vt:lpstr>
      <vt:lpstr>Estimador</vt:lpstr>
      <vt:lpstr>Estimador y Estadístico</vt:lpstr>
      <vt:lpstr>Distribuciones Muestrales  </vt:lpstr>
      <vt:lpstr>Distribución de  la Media Muestral</vt:lpstr>
      <vt:lpstr>Distribución de  la Media Muestral</vt:lpstr>
      <vt:lpstr>Distribución de  la Media Muestral</vt:lpstr>
      <vt:lpstr>Teorema Central  del Límite</vt:lpstr>
      <vt:lpstr>Distribución de la Media Muestral</vt:lpstr>
      <vt:lpstr>Distribución de la  Proporción Muestral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ESTADÍSTICA  CÁTEDRA I</dc:title>
  <dc:creator>Silvia</dc:creator>
  <cp:lastModifiedBy>Silvia</cp:lastModifiedBy>
  <cp:revision>599</cp:revision>
  <cp:lastPrinted>2020-04-21T14:27:30Z</cp:lastPrinted>
  <dcterms:created xsi:type="dcterms:W3CDTF">2020-03-14T21:31:48Z</dcterms:created>
  <dcterms:modified xsi:type="dcterms:W3CDTF">2020-10-20T13:50:01Z</dcterms:modified>
</cp:coreProperties>
</file>